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1824" r:id="rId2"/>
    <p:sldId id="1832" r:id="rId3"/>
    <p:sldId id="3013" r:id="rId4"/>
    <p:sldId id="3031" r:id="rId5"/>
    <p:sldId id="3014" r:id="rId6"/>
    <p:sldId id="3032" r:id="rId7"/>
    <p:sldId id="3034" r:id="rId8"/>
    <p:sldId id="3035" r:id="rId9"/>
    <p:sldId id="3036" r:id="rId10"/>
    <p:sldId id="3037" r:id="rId11"/>
    <p:sldId id="3033" r:id="rId12"/>
    <p:sldId id="3030" r:id="rId13"/>
    <p:sldId id="365" r:id="rId14"/>
    <p:sldId id="314" r:id="rId15"/>
    <p:sldId id="2132" r:id="rId16"/>
    <p:sldId id="1524" r:id="rId17"/>
    <p:sldId id="1834" r:id="rId18"/>
    <p:sldId id="1841" r:id="rId19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DO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2" name="Táňa Dittrichová" initials="TD" lastIdx="1" clrIdx="1">
    <p:extLst>
      <p:ext uri="{19B8F6BF-5375-455C-9EA6-DF929625EA0E}">
        <p15:presenceInfo xmlns:p15="http://schemas.microsoft.com/office/powerpoint/2012/main" userId="Táňa Dittrich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0C0"/>
    <a:srgbClr val="007C85"/>
    <a:srgbClr val="FF5A33"/>
    <a:srgbClr val="FF3399"/>
    <a:srgbClr val="0D3F7E"/>
    <a:srgbClr val="BDD4E1"/>
    <a:srgbClr val="CCFF33"/>
    <a:srgbClr val="CC0066"/>
    <a:srgbClr val="D60093"/>
    <a:srgbClr val="537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redný štýl 1 - zvýrazneni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redný štýl 1 - zvýrazneni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6" autoAdjust="0"/>
    <p:restoredTop sz="93873" autoAdjust="0"/>
  </p:normalViewPr>
  <p:slideViewPr>
    <p:cSldViewPr snapToGrid="0">
      <p:cViewPr varScale="1">
        <p:scale>
          <a:sx n="115" d="100"/>
          <a:sy n="115" d="100"/>
        </p:scale>
        <p:origin x="680" y="208"/>
      </p:cViewPr>
      <p:guideLst>
        <p:guide orient="horz" pos="2160"/>
        <p:guide pos="37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66"/>
    </p:cViewPr>
  </p:sorterViewPr>
  <p:notesViewPr>
    <p:cSldViewPr snapToGrid="0">
      <p:cViewPr varScale="1">
        <p:scale>
          <a:sx n="79" d="100"/>
          <a:sy n="79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aOndrejkov&#225;\Desktop\omnibu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aOndrejkov&#225;\Desktop\omnibu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aOndrejkov&#225;\Desktop\omnibu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aOndrejkov&#225;\Desktop\omnibu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aOndrejkov&#225;\Desktop\omnibu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aOndrejkov&#225;\Desktop\omnibu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aOndrejkov&#225;\Desktop\omnibu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minikaOndrejkov&#225;\Desktop\omnibu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26768764231413"/>
          <c:y val="0.11293538626685115"/>
          <c:w val="0.38303017221297297"/>
          <c:h val="0.74358458275687889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9C-412B-B60A-3180470819C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9C-412B-B60A-3180470819CB}"/>
              </c:ext>
            </c:extLst>
          </c:dPt>
          <c:dPt>
            <c:idx val="2"/>
            <c:bubble3D val="0"/>
            <c:spPr>
              <a:solidFill>
                <a:srgbClr val="FF33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9C-412B-B60A-3180470819CB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9C-412B-B60A-3180470819CB}"/>
              </c:ext>
            </c:extLst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9C-412B-B60A-3180470819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zakladne!$B$183:$B$187</c:f>
              <c:strCache>
                <c:ptCount val="5"/>
                <c:pt idx="0">
                  <c:v>Určite áno</c:v>
                </c:pt>
                <c:pt idx="1">
                  <c:v>Asi áno</c:v>
                </c:pt>
                <c:pt idx="2">
                  <c:v>Asi nie</c:v>
                </c:pt>
                <c:pt idx="3">
                  <c:v>Určite nie</c:v>
                </c:pt>
                <c:pt idx="4">
                  <c:v>Neviem / nechcem odpovedať</c:v>
                </c:pt>
              </c:strCache>
            </c:strRef>
          </c:cat>
          <c:val>
            <c:numRef>
              <c:f>zakladne!$G$183:$G$187</c:f>
              <c:numCache>
                <c:formatCode>0.0%</c:formatCode>
                <c:ptCount val="5"/>
                <c:pt idx="0">
                  <c:v>0.39100000000000001</c:v>
                </c:pt>
                <c:pt idx="1">
                  <c:v>0.35299999999999998</c:v>
                </c:pt>
                <c:pt idx="2">
                  <c:v>0.129</c:v>
                </c:pt>
                <c:pt idx="3">
                  <c:v>9.4E-2</c:v>
                </c:pt>
                <c:pt idx="4">
                  <c:v>3.3000000000000002E-2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9C-412B-B60A-3180470819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650848974984564"/>
          <c:y val="0.16791030183136071"/>
          <c:w val="0.28123019544913314"/>
          <c:h val="0.431853121921664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'triedenia cez sociodemo'!$B$89</c:f>
              <c:strCache>
                <c:ptCount val="1"/>
                <c:pt idx="0">
                  <c:v>Určite áno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4"/>
                <c:lvl>
                  <c:pt idx="0">
                    <c:v>Prieskumná vzorka</c:v>
                  </c:pt>
                  <c:pt idx="2">
                    <c:v>Muž</c:v>
                  </c:pt>
                  <c:pt idx="3">
                    <c:v>Žena</c:v>
                  </c:pt>
                </c:lvl>
                <c:lvl>
                  <c:pt idx="0">
                    <c:v> </c:v>
                  </c:pt>
                  <c:pt idx="2">
                    <c:v>Pohlavie</c:v>
                  </c:pt>
                </c:lvl>
              </c:multiLvlStrCache>
              <c:extLst/>
            </c:multiLvlStrRef>
          </c:cat>
          <c:val>
            <c:numRef>
              <c:f>'triedenia cez sociodemo'!$C$89:$AC$89</c:f>
              <c:numCache>
                <c:formatCode>General</c:formatCode>
                <c:ptCount val="4"/>
                <c:pt idx="0" formatCode="0.0%">
                  <c:v>0.39100000000000001</c:v>
                </c:pt>
                <c:pt idx="2" formatCode="0%">
                  <c:v>0.41889117043121149</c:v>
                </c:pt>
                <c:pt idx="3" formatCode="0%">
                  <c:v>0.36452241715399608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674-44E1-8A17-D23BA6F36CAD}"/>
            </c:ext>
          </c:extLst>
        </c:ser>
        <c:ser>
          <c:idx val="1"/>
          <c:order val="1"/>
          <c:tx>
            <c:strRef>
              <c:f>'triedenia cez sociodemo'!$B$90</c:f>
              <c:strCache>
                <c:ptCount val="1"/>
                <c:pt idx="0">
                  <c:v>Asi áno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4"/>
                <c:lvl>
                  <c:pt idx="0">
                    <c:v>Prieskumná vzorka</c:v>
                  </c:pt>
                  <c:pt idx="2">
                    <c:v>Muž</c:v>
                  </c:pt>
                  <c:pt idx="3">
                    <c:v>Žena</c:v>
                  </c:pt>
                </c:lvl>
                <c:lvl>
                  <c:pt idx="0">
                    <c:v> </c:v>
                  </c:pt>
                  <c:pt idx="2">
                    <c:v>Pohlavie</c:v>
                  </c:pt>
                </c:lvl>
              </c:multiLvlStrCache>
              <c:extLst/>
            </c:multiLvlStrRef>
          </c:cat>
          <c:val>
            <c:numRef>
              <c:f>'triedenia cez sociodemo'!$C$90:$AC$90</c:f>
              <c:numCache>
                <c:formatCode>General</c:formatCode>
                <c:ptCount val="4"/>
                <c:pt idx="0" formatCode="0.0%">
                  <c:v>0.35299999999999998</c:v>
                </c:pt>
                <c:pt idx="2" formatCode="0%">
                  <c:v>0.34702258726899388</c:v>
                </c:pt>
                <c:pt idx="3" formatCode="0%">
                  <c:v>0.35867446393762187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674-44E1-8A17-D23BA6F36CAD}"/>
            </c:ext>
          </c:extLst>
        </c:ser>
        <c:ser>
          <c:idx val="2"/>
          <c:order val="2"/>
          <c:tx>
            <c:strRef>
              <c:f>'triedenia cez sociodemo'!$B$91</c:f>
              <c:strCache>
                <c:ptCount val="1"/>
                <c:pt idx="0">
                  <c:v>Asi 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4"/>
                <c:lvl>
                  <c:pt idx="0">
                    <c:v>Prieskumná vzorka</c:v>
                  </c:pt>
                  <c:pt idx="2">
                    <c:v>Muž</c:v>
                  </c:pt>
                  <c:pt idx="3">
                    <c:v>Žena</c:v>
                  </c:pt>
                </c:lvl>
                <c:lvl>
                  <c:pt idx="0">
                    <c:v> </c:v>
                  </c:pt>
                  <c:pt idx="2">
                    <c:v>Pohlavie</c:v>
                  </c:pt>
                </c:lvl>
              </c:multiLvlStrCache>
              <c:extLst/>
            </c:multiLvlStrRef>
          </c:cat>
          <c:val>
            <c:numRef>
              <c:f>'triedenia cez sociodemo'!$C$91:$AC$91</c:f>
              <c:numCache>
                <c:formatCode>General</c:formatCode>
                <c:ptCount val="4"/>
                <c:pt idx="0" formatCode="0.0%">
                  <c:v>0.129</c:v>
                </c:pt>
                <c:pt idx="2" formatCode="0%">
                  <c:v>0.11498973305954825</c:v>
                </c:pt>
                <c:pt idx="3" formatCode="0%">
                  <c:v>0.14230019493177387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674-44E1-8A17-D23BA6F36CAD}"/>
            </c:ext>
          </c:extLst>
        </c:ser>
        <c:ser>
          <c:idx val="3"/>
          <c:order val="3"/>
          <c:tx>
            <c:strRef>
              <c:f>'triedenia cez sociodemo'!$B$92</c:f>
              <c:strCache>
                <c:ptCount val="1"/>
                <c:pt idx="0">
                  <c:v>Určite nie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4"/>
                <c:lvl>
                  <c:pt idx="0">
                    <c:v>Prieskumná vzorka</c:v>
                  </c:pt>
                  <c:pt idx="2">
                    <c:v>Muž</c:v>
                  </c:pt>
                  <c:pt idx="3">
                    <c:v>Žena</c:v>
                  </c:pt>
                </c:lvl>
                <c:lvl>
                  <c:pt idx="0">
                    <c:v> </c:v>
                  </c:pt>
                  <c:pt idx="2">
                    <c:v>Pohlavie</c:v>
                  </c:pt>
                </c:lvl>
              </c:multiLvlStrCache>
              <c:extLst/>
            </c:multiLvlStrRef>
          </c:cat>
          <c:val>
            <c:numRef>
              <c:f>'triedenia cez sociodemo'!$C$92:$AC$92</c:f>
              <c:numCache>
                <c:formatCode>General</c:formatCode>
                <c:ptCount val="4"/>
                <c:pt idx="0" formatCode="0.0%">
                  <c:v>9.4E-2</c:v>
                </c:pt>
                <c:pt idx="2" formatCode="0%">
                  <c:v>8.8295687885010257E-2</c:v>
                </c:pt>
                <c:pt idx="3" formatCode="0%">
                  <c:v>9.9415204678362568E-2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674-44E1-8A17-D23BA6F36CAD}"/>
            </c:ext>
          </c:extLst>
        </c:ser>
        <c:ser>
          <c:idx val="4"/>
          <c:order val="4"/>
          <c:tx>
            <c:strRef>
              <c:f>'triedenia cez sociodemo'!$B$93</c:f>
              <c:strCache>
                <c:ptCount val="1"/>
                <c:pt idx="0">
                  <c:v>Neviem / nechcem odpovedať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4"/>
                <c:lvl>
                  <c:pt idx="0">
                    <c:v>Prieskumná vzorka</c:v>
                  </c:pt>
                  <c:pt idx="2">
                    <c:v>Muž</c:v>
                  </c:pt>
                  <c:pt idx="3">
                    <c:v>Žena</c:v>
                  </c:pt>
                </c:lvl>
                <c:lvl>
                  <c:pt idx="0">
                    <c:v> </c:v>
                  </c:pt>
                  <c:pt idx="2">
                    <c:v>Pohlavie</c:v>
                  </c:pt>
                </c:lvl>
              </c:multiLvlStrCache>
              <c:extLst/>
            </c:multiLvlStrRef>
          </c:cat>
          <c:val>
            <c:numRef>
              <c:f>'triedenia cez sociodemo'!$C$93:$AC$93</c:f>
              <c:numCache>
                <c:formatCode>General</c:formatCode>
                <c:ptCount val="4"/>
                <c:pt idx="0" formatCode="0.0%">
                  <c:v>3.3000000000000002E-2</c:v>
                </c:pt>
                <c:pt idx="2" formatCode="0%">
                  <c:v>3.0800821355236142E-2</c:v>
                </c:pt>
                <c:pt idx="3" formatCode="0%">
                  <c:v>3.5087719298245612E-2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2674-44E1-8A17-D23BA6F36C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687769072"/>
        <c:axId val="687767432"/>
      </c:barChart>
      <c:catAx>
        <c:axId val="68776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7432"/>
        <c:crosses val="autoZero"/>
        <c:auto val="1"/>
        <c:lblAlgn val="ctr"/>
        <c:lblOffset val="100"/>
        <c:noMultiLvlLbl val="0"/>
      </c:catAx>
      <c:valAx>
        <c:axId val="68776743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'triedenia cez sociodemo'!$B$83</c:f>
              <c:strCache>
                <c:ptCount val="1"/>
                <c:pt idx="0">
                  <c:v>Určite áno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6"/>
                <c:lvl>
                  <c:pt idx="0">
                    <c:v>Prieskumná vzorka</c:v>
                  </c:pt>
                  <c:pt idx="2">
                    <c:v>18 - 33 rokov</c:v>
                  </c:pt>
                  <c:pt idx="3">
                    <c:v>34 - 49 rokov</c:v>
                  </c:pt>
                  <c:pt idx="4">
                    <c:v>50 - 65 rokov</c:v>
                  </c:pt>
                  <c:pt idx="5">
                    <c:v>66 a viac rokov</c:v>
                  </c:pt>
                </c:lvl>
                <c:lvl>
                  <c:pt idx="0">
                    <c:v> </c:v>
                  </c:pt>
                  <c:pt idx="2">
                    <c:v>Vek</c:v>
                  </c:pt>
                </c:lvl>
              </c:multiLvlStrCache>
              <c:extLst/>
            </c:multiLvlStrRef>
          </c:cat>
          <c:val>
            <c:numRef>
              <c:f>'triedenia cez sociodemo'!$C$83:$AC$83</c:f>
              <c:numCache>
                <c:formatCode>General</c:formatCode>
                <c:ptCount val="6"/>
                <c:pt idx="0" formatCode="0.0%">
                  <c:v>0.39100000000000001</c:v>
                </c:pt>
                <c:pt idx="2" formatCode="0%">
                  <c:v>0.41762452107279691</c:v>
                </c:pt>
                <c:pt idx="3" formatCode="0%">
                  <c:v>0.32333333333333336</c:v>
                </c:pt>
                <c:pt idx="4" formatCode="0%">
                  <c:v>0.39382239382239381</c:v>
                </c:pt>
                <c:pt idx="5" formatCode="0%">
                  <c:v>0.46111111111111114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674-44E1-8A17-D23BA6F36CAD}"/>
            </c:ext>
          </c:extLst>
        </c:ser>
        <c:ser>
          <c:idx val="1"/>
          <c:order val="1"/>
          <c:tx>
            <c:strRef>
              <c:f>'triedenia cez sociodemo'!$B$84</c:f>
              <c:strCache>
                <c:ptCount val="1"/>
                <c:pt idx="0">
                  <c:v>Asi áno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6"/>
                <c:lvl>
                  <c:pt idx="0">
                    <c:v>Prieskumná vzorka</c:v>
                  </c:pt>
                  <c:pt idx="2">
                    <c:v>18 - 33 rokov</c:v>
                  </c:pt>
                  <c:pt idx="3">
                    <c:v>34 - 49 rokov</c:v>
                  </c:pt>
                  <c:pt idx="4">
                    <c:v>50 - 65 rokov</c:v>
                  </c:pt>
                  <c:pt idx="5">
                    <c:v>66 a viac rokov</c:v>
                  </c:pt>
                </c:lvl>
                <c:lvl>
                  <c:pt idx="0">
                    <c:v> </c:v>
                  </c:pt>
                  <c:pt idx="2">
                    <c:v>Vek</c:v>
                  </c:pt>
                </c:lvl>
              </c:multiLvlStrCache>
              <c:extLst/>
            </c:multiLvlStrRef>
          </c:cat>
          <c:val>
            <c:numRef>
              <c:f>'triedenia cez sociodemo'!$C$84:$AC$84</c:f>
              <c:numCache>
                <c:formatCode>General</c:formatCode>
                <c:ptCount val="6"/>
                <c:pt idx="0" formatCode="0.0%">
                  <c:v>0.35299999999999998</c:v>
                </c:pt>
                <c:pt idx="2" formatCode="0%">
                  <c:v>0.35632183908045972</c:v>
                </c:pt>
                <c:pt idx="3" formatCode="0%">
                  <c:v>0.33666666666666667</c:v>
                </c:pt>
                <c:pt idx="4" formatCode="0%">
                  <c:v>0.37065637065637064</c:v>
                </c:pt>
                <c:pt idx="5" formatCode="0%">
                  <c:v>0.35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674-44E1-8A17-D23BA6F36CAD}"/>
            </c:ext>
          </c:extLst>
        </c:ser>
        <c:ser>
          <c:idx val="2"/>
          <c:order val="2"/>
          <c:tx>
            <c:strRef>
              <c:f>'triedenia cez sociodemo'!$B$85</c:f>
              <c:strCache>
                <c:ptCount val="1"/>
                <c:pt idx="0">
                  <c:v>Asi 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6"/>
                <c:lvl>
                  <c:pt idx="0">
                    <c:v>Prieskumná vzorka</c:v>
                  </c:pt>
                  <c:pt idx="2">
                    <c:v>18 - 33 rokov</c:v>
                  </c:pt>
                  <c:pt idx="3">
                    <c:v>34 - 49 rokov</c:v>
                  </c:pt>
                  <c:pt idx="4">
                    <c:v>50 - 65 rokov</c:v>
                  </c:pt>
                  <c:pt idx="5">
                    <c:v>66 a viac rokov</c:v>
                  </c:pt>
                </c:lvl>
                <c:lvl>
                  <c:pt idx="0">
                    <c:v> </c:v>
                  </c:pt>
                  <c:pt idx="2">
                    <c:v>Vek</c:v>
                  </c:pt>
                </c:lvl>
              </c:multiLvlStrCache>
              <c:extLst/>
            </c:multiLvlStrRef>
          </c:cat>
          <c:val>
            <c:numRef>
              <c:f>'triedenia cez sociodemo'!$C$85:$AC$85</c:f>
              <c:numCache>
                <c:formatCode>General</c:formatCode>
                <c:ptCount val="6"/>
                <c:pt idx="0" formatCode="0.0%">
                  <c:v>0.129</c:v>
                </c:pt>
                <c:pt idx="2" formatCode="0%">
                  <c:v>0.13026819923371646</c:v>
                </c:pt>
                <c:pt idx="3" formatCode="0%">
                  <c:v>0.18</c:v>
                </c:pt>
                <c:pt idx="4" formatCode="0%">
                  <c:v>9.6525096525096513E-2</c:v>
                </c:pt>
                <c:pt idx="5" formatCode="0%">
                  <c:v>8.8888888888888892E-2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674-44E1-8A17-D23BA6F36CAD}"/>
            </c:ext>
          </c:extLst>
        </c:ser>
        <c:ser>
          <c:idx val="3"/>
          <c:order val="3"/>
          <c:tx>
            <c:strRef>
              <c:f>'triedenia cez sociodemo'!$B$86</c:f>
              <c:strCache>
                <c:ptCount val="1"/>
                <c:pt idx="0">
                  <c:v>Určite nie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6"/>
                <c:lvl>
                  <c:pt idx="0">
                    <c:v>Prieskumná vzorka</c:v>
                  </c:pt>
                  <c:pt idx="2">
                    <c:v>18 - 33 rokov</c:v>
                  </c:pt>
                  <c:pt idx="3">
                    <c:v>34 - 49 rokov</c:v>
                  </c:pt>
                  <c:pt idx="4">
                    <c:v>50 - 65 rokov</c:v>
                  </c:pt>
                  <c:pt idx="5">
                    <c:v>66 a viac rokov</c:v>
                  </c:pt>
                </c:lvl>
                <c:lvl>
                  <c:pt idx="0">
                    <c:v> </c:v>
                  </c:pt>
                  <c:pt idx="2">
                    <c:v>Vek</c:v>
                  </c:pt>
                </c:lvl>
              </c:multiLvlStrCache>
              <c:extLst/>
            </c:multiLvlStrRef>
          </c:cat>
          <c:val>
            <c:numRef>
              <c:f>'triedenia cez sociodemo'!$C$86:$AC$86</c:f>
              <c:numCache>
                <c:formatCode>General</c:formatCode>
                <c:ptCount val="6"/>
                <c:pt idx="0" formatCode="0.0%">
                  <c:v>9.4E-2</c:v>
                </c:pt>
                <c:pt idx="2" formatCode="0%">
                  <c:v>7.2796934865900387E-2</c:v>
                </c:pt>
                <c:pt idx="3" formatCode="0%">
                  <c:v>0.12666666666666665</c:v>
                </c:pt>
                <c:pt idx="4" formatCode="0%">
                  <c:v>8.8803088803088792E-2</c:v>
                </c:pt>
                <c:pt idx="5" formatCode="0%">
                  <c:v>7.7777777777777779E-2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674-44E1-8A17-D23BA6F36CAD}"/>
            </c:ext>
          </c:extLst>
        </c:ser>
        <c:ser>
          <c:idx val="4"/>
          <c:order val="4"/>
          <c:tx>
            <c:strRef>
              <c:f>'triedenia cez sociodemo'!$B$87</c:f>
              <c:strCache>
                <c:ptCount val="1"/>
                <c:pt idx="0">
                  <c:v>Neviem / nechcem odpovedať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6"/>
                <c:lvl>
                  <c:pt idx="0">
                    <c:v>Prieskumná vzorka</c:v>
                  </c:pt>
                  <c:pt idx="2">
                    <c:v>18 - 33 rokov</c:v>
                  </c:pt>
                  <c:pt idx="3">
                    <c:v>34 - 49 rokov</c:v>
                  </c:pt>
                  <c:pt idx="4">
                    <c:v>50 - 65 rokov</c:v>
                  </c:pt>
                  <c:pt idx="5">
                    <c:v>66 a viac rokov</c:v>
                  </c:pt>
                </c:lvl>
                <c:lvl>
                  <c:pt idx="0">
                    <c:v> </c:v>
                  </c:pt>
                  <c:pt idx="2">
                    <c:v>Vek</c:v>
                  </c:pt>
                </c:lvl>
              </c:multiLvlStrCache>
              <c:extLst/>
            </c:multiLvlStrRef>
          </c:cat>
          <c:val>
            <c:numRef>
              <c:f>'triedenia cez sociodemo'!$C$87:$AC$87</c:f>
              <c:numCache>
                <c:formatCode>General</c:formatCode>
                <c:ptCount val="6"/>
                <c:pt idx="0" formatCode="0.0%">
                  <c:v>3.3000000000000002E-2</c:v>
                </c:pt>
                <c:pt idx="2" formatCode="0%">
                  <c:v>2.2988505747126436E-2</c:v>
                </c:pt>
                <c:pt idx="3" formatCode="0%">
                  <c:v>3.3333333333333333E-2</c:v>
                </c:pt>
                <c:pt idx="4" formatCode="0%">
                  <c:v>5.019305019305019E-2</c:v>
                </c:pt>
                <c:pt idx="5" formatCode="0%">
                  <c:v>2.2222222222222223E-2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2674-44E1-8A17-D23BA6F36C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687769072"/>
        <c:axId val="687767432"/>
      </c:barChart>
      <c:catAx>
        <c:axId val="68776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7432"/>
        <c:crosses val="autoZero"/>
        <c:auto val="1"/>
        <c:lblAlgn val="ctr"/>
        <c:lblOffset val="100"/>
        <c:noMultiLvlLbl val="0"/>
      </c:catAx>
      <c:valAx>
        <c:axId val="68776743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'triedenia cez sociodemo'!$B$83</c:f>
              <c:strCache>
                <c:ptCount val="1"/>
                <c:pt idx="0">
                  <c:v>Určite áno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ZŠ/Učňovské (bez maturity)</c:v>
                  </c:pt>
                  <c:pt idx="3">
                    <c:v>SŠ s maturitou</c:v>
                  </c:pt>
                  <c:pt idx="4">
                    <c:v>Vysoká škola</c:v>
                  </c:pt>
                </c:lvl>
                <c:lvl>
                  <c:pt idx="0">
                    <c:v> </c:v>
                  </c:pt>
                  <c:pt idx="2">
                    <c:v>Vzdelanie</c:v>
                  </c:pt>
                </c:lvl>
              </c:multiLvlStrCache>
              <c:extLst/>
            </c:multiLvlStrRef>
          </c:cat>
          <c:val>
            <c:numRef>
              <c:f>'triedenia cez sociodemo'!$C$83:$AC$83</c:f>
              <c:numCache>
                <c:formatCode>General</c:formatCode>
                <c:ptCount val="5"/>
                <c:pt idx="0" formatCode="0.0%">
                  <c:v>0.39100000000000001</c:v>
                </c:pt>
                <c:pt idx="2" formatCode="0%">
                  <c:v>0.32258064516129031</c:v>
                </c:pt>
                <c:pt idx="3" formatCode="0%">
                  <c:v>0.39893617021276595</c:v>
                </c:pt>
                <c:pt idx="4" formatCode="0%">
                  <c:v>0.50226244343891402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674-44E1-8A17-D23BA6F36CAD}"/>
            </c:ext>
          </c:extLst>
        </c:ser>
        <c:ser>
          <c:idx val="1"/>
          <c:order val="1"/>
          <c:tx>
            <c:strRef>
              <c:f>'triedenia cez sociodemo'!$B$84</c:f>
              <c:strCache>
                <c:ptCount val="1"/>
                <c:pt idx="0">
                  <c:v>Asi áno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ZŠ/Učňovské (bez maturity)</c:v>
                  </c:pt>
                  <c:pt idx="3">
                    <c:v>SŠ s maturitou</c:v>
                  </c:pt>
                  <c:pt idx="4">
                    <c:v>Vysoká škola</c:v>
                  </c:pt>
                </c:lvl>
                <c:lvl>
                  <c:pt idx="0">
                    <c:v> </c:v>
                  </c:pt>
                  <c:pt idx="2">
                    <c:v>Vzdelanie</c:v>
                  </c:pt>
                </c:lvl>
              </c:multiLvlStrCache>
              <c:extLst/>
            </c:multiLvlStrRef>
          </c:cat>
          <c:val>
            <c:numRef>
              <c:f>'triedenia cez sociodemo'!$C$84:$AC$84</c:f>
              <c:numCache>
                <c:formatCode>General</c:formatCode>
                <c:ptCount val="5"/>
                <c:pt idx="0" formatCode="0.0%">
                  <c:v>0.35299999999999998</c:v>
                </c:pt>
                <c:pt idx="2" formatCode="0%">
                  <c:v>0.39702233250620345</c:v>
                </c:pt>
                <c:pt idx="3" formatCode="0%">
                  <c:v>0.31117021276595741</c:v>
                </c:pt>
                <c:pt idx="4" formatCode="0%">
                  <c:v>0.34389140271493213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674-44E1-8A17-D23BA6F36CAD}"/>
            </c:ext>
          </c:extLst>
        </c:ser>
        <c:ser>
          <c:idx val="2"/>
          <c:order val="2"/>
          <c:tx>
            <c:strRef>
              <c:f>'triedenia cez sociodemo'!$B$85</c:f>
              <c:strCache>
                <c:ptCount val="1"/>
                <c:pt idx="0">
                  <c:v>Asi 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ZŠ/Učňovské (bez maturity)</c:v>
                  </c:pt>
                  <c:pt idx="3">
                    <c:v>SŠ s maturitou</c:v>
                  </c:pt>
                  <c:pt idx="4">
                    <c:v>Vysoká škola</c:v>
                  </c:pt>
                </c:lvl>
                <c:lvl>
                  <c:pt idx="0">
                    <c:v> </c:v>
                  </c:pt>
                  <c:pt idx="2">
                    <c:v>Vzdelanie</c:v>
                  </c:pt>
                </c:lvl>
              </c:multiLvlStrCache>
              <c:extLst/>
            </c:multiLvlStrRef>
          </c:cat>
          <c:val>
            <c:numRef>
              <c:f>'triedenia cez sociodemo'!$C$85:$AC$85</c:f>
              <c:numCache>
                <c:formatCode>General</c:formatCode>
                <c:ptCount val="5"/>
                <c:pt idx="0" formatCode="0.0%">
                  <c:v>0.129</c:v>
                </c:pt>
                <c:pt idx="2" formatCode="0%">
                  <c:v>0.13647642679900746</c:v>
                </c:pt>
                <c:pt idx="3" formatCode="0%">
                  <c:v>0.14627659574468085</c:v>
                </c:pt>
                <c:pt idx="4" formatCode="0%">
                  <c:v>8.5972850678733032E-2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674-44E1-8A17-D23BA6F36CAD}"/>
            </c:ext>
          </c:extLst>
        </c:ser>
        <c:ser>
          <c:idx val="3"/>
          <c:order val="3"/>
          <c:tx>
            <c:strRef>
              <c:f>'triedenia cez sociodemo'!$B$86</c:f>
              <c:strCache>
                <c:ptCount val="1"/>
                <c:pt idx="0">
                  <c:v>Určite nie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ZŠ/Učňovské (bez maturity)</c:v>
                  </c:pt>
                  <c:pt idx="3">
                    <c:v>SŠ s maturitou</c:v>
                  </c:pt>
                  <c:pt idx="4">
                    <c:v>Vysoká škola</c:v>
                  </c:pt>
                </c:lvl>
                <c:lvl>
                  <c:pt idx="0">
                    <c:v> </c:v>
                  </c:pt>
                  <c:pt idx="2">
                    <c:v>Vzdelanie</c:v>
                  </c:pt>
                </c:lvl>
              </c:multiLvlStrCache>
              <c:extLst/>
            </c:multiLvlStrRef>
          </c:cat>
          <c:val>
            <c:numRef>
              <c:f>'triedenia cez sociodemo'!$C$86:$AC$86</c:f>
              <c:numCache>
                <c:formatCode>General</c:formatCode>
                <c:ptCount val="5"/>
                <c:pt idx="0" formatCode="0.0%">
                  <c:v>9.4E-2</c:v>
                </c:pt>
                <c:pt idx="2" formatCode="0%">
                  <c:v>0.10421836228287841</c:v>
                </c:pt>
                <c:pt idx="3" formatCode="0%">
                  <c:v>0.11170212765957446</c:v>
                </c:pt>
                <c:pt idx="4" formatCode="0%">
                  <c:v>4.5248868778280542E-2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674-44E1-8A17-D23BA6F36CAD}"/>
            </c:ext>
          </c:extLst>
        </c:ser>
        <c:ser>
          <c:idx val="4"/>
          <c:order val="4"/>
          <c:tx>
            <c:strRef>
              <c:f>'triedenia cez sociodemo'!$B$87</c:f>
              <c:strCache>
                <c:ptCount val="1"/>
                <c:pt idx="0">
                  <c:v>Neviem / nechcem odpovedať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ZŠ/Učňovské (bez maturity)</c:v>
                  </c:pt>
                  <c:pt idx="3">
                    <c:v>SŠ s maturitou</c:v>
                  </c:pt>
                  <c:pt idx="4">
                    <c:v>Vysoká škola</c:v>
                  </c:pt>
                </c:lvl>
                <c:lvl>
                  <c:pt idx="0">
                    <c:v> </c:v>
                  </c:pt>
                  <c:pt idx="2">
                    <c:v>Vzdelanie</c:v>
                  </c:pt>
                </c:lvl>
              </c:multiLvlStrCache>
              <c:extLst/>
            </c:multiLvlStrRef>
          </c:cat>
          <c:val>
            <c:numRef>
              <c:f>'triedenia cez sociodemo'!$C$87:$AC$87</c:f>
              <c:numCache>
                <c:formatCode>General</c:formatCode>
                <c:ptCount val="5"/>
                <c:pt idx="0" formatCode="0.0%">
                  <c:v>3.3000000000000002E-2</c:v>
                </c:pt>
                <c:pt idx="2" formatCode="0%">
                  <c:v>3.9702233250620347E-2</c:v>
                </c:pt>
                <c:pt idx="3" formatCode="0%">
                  <c:v>3.1914893617021274E-2</c:v>
                </c:pt>
                <c:pt idx="4" formatCode="0%">
                  <c:v>2.2624434389140271E-2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2674-44E1-8A17-D23BA6F36C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687769072"/>
        <c:axId val="687767432"/>
      </c:barChart>
      <c:catAx>
        <c:axId val="68776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7432"/>
        <c:crosses val="autoZero"/>
        <c:auto val="1"/>
        <c:lblAlgn val="ctr"/>
        <c:lblOffset val="100"/>
        <c:noMultiLvlLbl val="0"/>
      </c:catAx>
      <c:valAx>
        <c:axId val="68776743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'triedenia cez sociodemo'!$B$83</c:f>
              <c:strCache>
                <c:ptCount val="1"/>
                <c:pt idx="0">
                  <c:v>Určite áno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10"/>
                <c:lvl>
                  <c:pt idx="0">
                    <c:v>Prieskumná vzorka</c:v>
                  </c:pt>
                  <c:pt idx="2">
                    <c:v>Bratislavský</c:v>
                  </c:pt>
                  <c:pt idx="3">
                    <c:v>Trnavský</c:v>
                  </c:pt>
                  <c:pt idx="4">
                    <c:v>Nitriansky</c:v>
                  </c:pt>
                  <c:pt idx="5">
                    <c:v>Trenčiansky</c:v>
                  </c:pt>
                  <c:pt idx="6">
                    <c:v>Banskobystrický</c:v>
                  </c:pt>
                  <c:pt idx="7">
                    <c:v>Žilinský</c:v>
                  </c:pt>
                  <c:pt idx="8">
                    <c:v>Prešovský</c:v>
                  </c:pt>
                  <c:pt idx="9">
                    <c:v>Košický</c:v>
                  </c:pt>
                </c:lvl>
                <c:lvl>
                  <c:pt idx="0">
                    <c:v> </c:v>
                  </c:pt>
                  <c:pt idx="2">
                    <c:v>Kraj</c:v>
                  </c:pt>
                </c:lvl>
              </c:multiLvlStrCache>
              <c:extLst/>
            </c:multiLvlStrRef>
          </c:cat>
          <c:val>
            <c:numRef>
              <c:f>'triedenia cez sociodemo'!$C$83:$AC$83</c:f>
              <c:numCache>
                <c:formatCode>General</c:formatCode>
                <c:ptCount val="10"/>
                <c:pt idx="0" formatCode="0.0%">
                  <c:v>0.39100000000000001</c:v>
                </c:pt>
                <c:pt idx="2" formatCode="0%">
                  <c:v>0.5123966942148761</c:v>
                </c:pt>
                <c:pt idx="3" formatCode="0%">
                  <c:v>0.38679245283018865</c:v>
                </c:pt>
                <c:pt idx="4" formatCode="0%">
                  <c:v>0.37209302325581395</c:v>
                </c:pt>
                <c:pt idx="5" formatCode="0%">
                  <c:v>0.44545454545454549</c:v>
                </c:pt>
                <c:pt idx="6" formatCode="0%">
                  <c:v>0.36666666666666664</c:v>
                </c:pt>
                <c:pt idx="7" formatCode="0%">
                  <c:v>0.328125</c:v>
                </c:pt>
                <c:pt idx="8" formatCode="0%">
                  <c:v>0.35416666666666663</c:v>
                </c:pt>
                <c:pt idx="9" formatCode="0%">
                  <c:v>0.38028169014084506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674-44E1-8A17-D23BA6F36CAD}"/>
            </c:ext>
          </c:extLst>
        </c:ser>
        <c:ser>
          <c:idx val="1"/>
          <c:order val="1"/>
          <c:tx>
            <c:strRef>
              <c:f>'triedenia cez sociodemo'!$B$84</c:f>
              <c:strCache>
                <c:ptCount val="1"/>
                <c:pt idx="0">
                  <c:v>Asi áno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10"/>
                <c:lvl>
                  <c:pt idx="0">
                    <c:v>Prieskumná vzorka</c:v>
                  </c:pt>
                  <c:pt idx="2">
                    <c:v>Bratislavský</c:v>
                  </c:pt>
                  <c:pt idx="3">
                    <c:v>Trnavský</c:v>
                  </c:pt>
                  <c:pt idx="4">
                    <c:v>Nitriansky</c:v>
                  </c:pt>
                  <c:pt idx="5">
                    <c:v>Trenčiansky</c:v>
                  </c:pt>
                  <c:pt idx="6">
                    <c:v>Banskobystrický</c:v>
                  </c:pt>
                  <c:pt idx="7">
                    <c:v>Žilinský</c:v>
                  </c:pt>
                  <c:pt idx="8">
                    <c:v>Prešovský</c:v>
                  </c:pt>
                  <c:pt idx="9">
                    <c:v>Košický</c:v>
                  </c:pt>
                </c:lvl>
                <c:lvl>
                  <c:pt idx="0">
                    <c:v> </c:v>
                  </c:pt>
                  <c:pt idx="2">
                    <c:v>Kraj</c:v>
                  </c:pt>
                </c:lvl>
              </c:multiLvlStrCache>
              <c:extLst/>
            </c:multiLvlStrRef>
          </c:cat>
          <c:val>
            <c:numRef>
              <c:f>'triedenia cez sociodemo'!$C$84:$AC$84</c:f>
              <c:numCache>
                <c:formatCode>General</c:formatCode>
                <c:ptCount val="10"/>
                <c:pt idx="0" formatCode="0.0%">
                  <c:v>0.35299999999999998</c:v>
                </c:pt>
                <c:pt idx="2" formatCode="0%">
                  <c:v>0.32231404958677684</c:v>
                </c:pt>
                <c:pt idx="3" formatCode="0%">
                  <c:v>0.36792452830188682</c:v>
                </c:pt>
                <c:pt idx="4" formatCode="0%">
                  <c:v>0.33333333333333337</c:v>
                </c:pt>
                <c:pt idx="5" formatCode="0%">
                  <c:v>0.31818181818181818</c:v>
                </c:pt>
                <c:pt idx="6" formatCode="0%">
                  <c:v>0.32500000000000001</c:v>
                </c:pt>
                <c:pt idx="7" formatCode="0%">
                  <c:v>0.390625</c:v>
                </c:pt>
                <c:pt idx="8" formatCode="0%">
                  <c:v>0.43055555555555558</c:v>
                </c:pt>
                <c:pt idx="9" formatCode="0%">
                  <c:v>0.32394366197183094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674-44E1-8A17-D23BA6F36CAD}"/>
            </c:ext>
          </c:extLst>
        </c:ser>
        <c:ser>
          <c:idx val="2"/>
          <c:order val="2"/>
          <c:tx>
            <c:strRef>
              <c:f>'triedenia cez sociodemo'!$B$85</c:f>
              <c:strCache>
                <c:ptCount val="1"/>
                <c:pt idx="0">
                  <c:v>Asi 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10"/>
                <c:lvl>
                  <c:pt idx="0">
                    <c:v>Prieskumná vzorka</c:v>
                  </c:pt>
                  <c:pt idx="2">
                    <c:v>Bratislavský</c:v>
                  </c:pt>
                  <c:pt idx="3">
                    <c:v>Trnavský</c:v>
                  </c:pt>
                  <c:pt idx="4">
                    <c:v>Nitriansky</c:v>
                  </c:pt>
                  <c:pt idx="5">
                    <c:v>Trenčiansky</c:v>
                  </c:pt>
                  <c:pt idx="6">
                    <c:v>Banskobystrický</c:v>
                  </c:pt>
                  <c:pt idx="7">
                    <c:v>Žilinský</c:v>
                  </c:pt>
                  <c:pt idx="8">
                    <c:v>Prešovský</c:v>
                  </c:pt>
                  <c:pt idx="9">
                    <c:v>Košický</c:v>
                  </c:pt>
                </c:lvl>
                <c:lvl>
                  <c:pt idx="0">
                    <c:v> </c:v>
                  </c:pt>
                  <c:pt idx="2">
                    <c:v>Kraj</c:v>
                  </c:pt>
                </c:lvl>
              </c:multiLvlStrCache>
              <c:extLst/>
            </c:multiLvlStrRef>
          </c:cat>
          <c:val>
            <c:numRef>
              <c:f>'triedenia cez sociodemo'!$C$85:$AC$85</c:f>
              <c:numCache>
                <c:formatCode>General</c:formatCode>
                <c:ptCount val="10"/>
                <c:pt idx="0" formatCode="0.0%">
                  <c:v>0.129</c:v>
                </c:pt>
                <c:pt idx="2" formatCode="0%">
                  <c:v>8.2644628099173542E-2</c:v>
                </c:pt>
                <c:pt idx="3" formatCode="0%">
                  <c:v>8.4905660377358499E-2</c:v>
                </c:pt>
                <c:pt idx="4" formatCode="0%">
                  <c:v>0.11627906976744186</c:v>
                </c:pt>
                <c:pt idx="5" formatCode="0%">
                  <c:v>0.15454545454545454</c:v>
                </c:pt>
                <c:pt idx="6" formatCode="0%">
                  <c:v>0.16666666666666669</c:v>
                </c:pt>
                <c:pt idx="7" formatCode="0%">
                  <c:v>0.1640625</c:v>
                </c:pt>
                <c:pt idx="8" formatCode="0%">
                  <c:v>0.11805555555555555</c:v>
                </c:pt>
                <c:pt idx="9" formatCode="0%">
                  <c:v>0.14084507042253522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674-44E1-8A17-D23BA6F36CAD}"/>
            </c:ext>
          </c:extLst>
        </c:ser>
        <c:ser>
          <c:idx val="3"/>
          <c:order val="3"/>
          <c:tx>
            <c:strRef>
              <c:f>'triedenia cez sociodemo'!$B$86</c:f>
              <c:strCache>
                <c:ptCount val="1"/>
                <c:pt idx="0">
                  <c:v>Určite nie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10"/>
                <c:lvl>
                  <c:pt idx="0">
                    <c:v>Prieskumná vzorka</c:v>
                  </c:pt>
                  <c:pt idx="2">
                    <c:v>Bratislavský</c:v>
                  </c:pt>
                  <c:pt idx="3">
                    <c:v>Trnavský</c:v>
                  </c:pt>
                  <c:pt idx="4">
                    <c:v>Nitriansky</c:v>
                  </c:pt>
                  <c:pt idx="5">
                    <c:v>Trenčiansky</c:v>
                  </c:pt>
                  <c:pt idx="6">
                    <c:v>Banskobystrický</c:v>
                  </c:pt>
                  <c:pt idx="7">
                    <c:v>Žilinský</c:v>
                  </c:pt>
                  <c:pt idx="8">
                    <c:v>Prešovský</c:v>
                  </c:pt>
                  <c:pt idx="9">
                    <c:v>Košický</c:v>
                  </c:pt>
                </c:lvl>
                <c:lvl>
                  <c:pt idx="0">
                    <c:v> </c:v>
                  </c:pt>
                  <c:pt idx="2">
                    <c:v>Kraj</c:v>
                  </c:pt>
                </c:lvl>
              </c:multiLvlStrCache>
              <c:extLst/>
            </c:multiLvlStrRef>
          </c:cat>
          <c:val>
            <c:numRef>
              <c:f>'triedenia cez sociodemo'!$C$86:$AC$86</c:f>
              <c:numCache>
                <c:formatCode>General</c:formatCode>
                <c:ptCount val="10"/>
                <c:pt idx="0" formatCode="0.0%">
                  <c:v>9.4E-2</c:v>
                </c:pt>
                <c:pt idx="2" formatCode="0%">
                  <c:v>6.6115702479338845E-2</c:v>
                </c:pt>
                <c:pt idx="3" formatCode="0%">
                  <c:v>0.14150943396226415</c:v>
                </c:pt>
                <c:pt idx="4" formatCode="0%">
                  <c:v>0.11627906976744186</c:v>
                </c:pt>
                <c:pt idx="5" formatCode="0%">
                  <c:v>5.4545454545454543E-2</c:v>
                </c:pt>
                <c:pt idx="6" formatCode="0%">
                  <c:v>9.166666666666666E-2</c:v>
                </c:pt>
                <c:pt idx="7" formatCode="0%">
                  <c:v>9.375E-2</c:v>
                </c:pt>
                <c:pt idx="8" formatCode="0%">
                  <c:v>7.6388888888888895E-2</c:v>
                </c:pt>
                <c:pt idx="9" formatCode="0%">
                  <c:v>0.11267605633802816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674-44E1-8A17-D23BA6F36CAD}"/>
            </c:ext>
          </c:extLst>
        </c:ser>
        <c:ser>
          <c:idx val="4"/>
          <c:order val="4"/>
          <c:tx>
            <c:strRef>
              <c:f>'triedenia cez sociodemo'!$B$87</c:f>
              <c:strCache>
                <c:ptCount val="1"/>
                <c:pt idx="0">
                  <c:v>Neviem / nechcem odpovedať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10"/>
                <c:lvl>
                  <c:pt idx="0">
                    <c:v>Prieskumná vzorka</c:v>
                  </c:pt>
                  <c:pt idx="2">
                    <c:v>Bratislavský</c:v>
                  </c:pt>
                  <c:pt idx="3">
                    <c:v>Trnavský</c:v>
                  </c:pt>
                  <c:pt idx="4">
                    <c:v>Nitriansky</c:v>
                  </c:pt>
                  <c:pt idx="5">
                    <c:v>Trenčiansky</c:v>
                  </c:pt>
                  <c:pt idx="6">
                    <c:v>Banskobystrický</c:v>
                  </c:pt>
                  <c:pt idx="7">
                    <c:v>Žilinský</c:v>
                  </c:pt>
                  <c:pt idx="8">
                    <c:v>Prešovský</c:v>
                  </c:pt>
                  <c:pt idx="9">
                    <c:v>Košický</c:v>
                  </c:pt>
                </c:lvl>
                <c:lvl>
                  <c:pt idx="0">
                    <c:v> </c:v>
                  </c:pt>
                  <c:pt idx="2">
                    <c:v>Kraj</c:v>
                  </c:pt>
                </c:lvl>
              </c:multiLvlStrCache>
              <c:extLst/>
            </c:multiLvlStrRef>
          </c:cat>
          <c:val>
            <c:numRef>
              <c:f>'triedenia cez sociodemo'!$C$87:$AC$87</c:f>
              <c:numCache>
                <c:formatCode>General</c:formatCode>
                <c:ptCount val="10"/>
                <c:pt idx="0" formatCode="0.0%">
                  <c:v>3.3000000000000002E-2</c:v>
                </c:pt>
                <c:pt idx="2" formatCode="0%">
                  <c:v>1.6528925619834711E-2</c:v>
                </c:pt>
                <c:pt idx="3" formatCode="0%">
                  <c:v>1.8867924528301886E-2</c:v>
                </c:pt>
                <c:pt idx="4" formatCode="0%">
                  <c:v>6.2015503875968998E-2</c:v>
                </c:pt>
                <c:pt idx="5" formatCode="0%">
                  <c:v>2.7272727272727271E-2</c:v>
                </c:pt>
                <c:pt idx="6" formatCode="0%">
                  <c:v>0.05</c:v>
                </c:pt>
                <c:pt idx="7" formatCode="0%">
                  <c:v>2.34375E-2</c:v>
                </c:pt>
                <c:pt idx="8" formatCode="0%">
                  <c:v>2.0833333333333336E-2</c:v>
                </c:pt>
                <c:pt idx="9" formatCode="0%">
                  <c:v>4.2253521126760563E-2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2674-44E1-8A17-D23BA6F36C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687769072"/>
        <c:axId val="687767432"/>
      </c:barChart>
      <c:catAx>
        <c:axId val="68776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7432"/>
        <c:crosses val="autoZero"/>
        <c:auto val="1"/>
        <c:lblAlgn val="ctr"/>
        <c:lblOffset val="100"/>
        <c:noMultiLvlLbl val="0"/>
      </c:catAx>
      <c:valAx>
        <c:axId val="68776743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sk-S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'triedenia cez sociodemo'!$B$83</c:f>
              <c:strCache>
                <c:ptCount val="1"/>
                <c:pt idx="0">
                  <c:v>Určite áno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Slovenská</c:v>
                  </c:pt>
                  <c:pt idx="3">
                    <c:v>Maďarská</c:v>
                  </c:pt>
                  <c:pt idx="4">
                    <c:v>Iná</c:v>
                  </c:pt>
                </c:lvl>
                <c:lvl>
                  <c:pt idx="0">
                    <c:v> </c:v>
                  </c:pt>
                  <c:pt idx="2">
                    <c:v>Národnosť</c:v>
                  </c:pt>
                </c:lvl>
              </c:multiLvlStrCache>
              <c:extLst/>
            </c:multiLvlStrRef>
          </c:cat>
          <c:val>
            <c:numRef>
              <c:f>'triedenia cez sociodemo'!$C$83:$AC$83</c:f>
              <c:numCache>
                <c:formatCode>General</c:formatCode>
                <c:ptCount val="5"/>
                <c:pt idx="0" formatCode="0.0%">
                  <c:v>0.39100000000000001</c:v>
                </c:pt>
                <c:pt idx="2" formatCode="0%">
                  <c:v>0.4142692750287687</c:v>
                </c:pt>
                <c:pt idx="3" formatCode="0%">
                  <c:v>0.22916666666666669</c:v>
                </c:pt>
                <c:pt idx="4" formatCode="0%">
                  <c:v>0.25714285714285717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674-44E1-8A17-D23BA6F36CAD}"/>
            </c:ext>
          </c:extLst>
        </c:ser>
        <c:ser>
          <c:idx val="1"/>
          <c:order val="1"/>
          <c:tx>
            <c:strRef>
              <c:f>'triedenia cez sociodemo'!$B$84</c:f>
              <c:strCache>
                <c:ptCount val="1"/>
                <c:pt idx="0">
                  <c:v>Asi áno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Slovenská</c:v>
                  </c:pt>
                  <c:pt idx="3">
                    <c:v>Maďarská</c:v>
                  </c:pt>
                  <c:pt idx="4">
                    <c:v>Iná</c:v>
                  </c:pt>
                </c:lvl>
                <c:lvl>
                  <c:pt idx="0">
                    <c:v> </c:v>
                  </c:pt>
                  <c:pt idx="2">
                    <c:v>Národnosť</c:v>
                  </c:pt>
                </c:lvl>
              </c:multiLvlStrCache>
              <c:extLst/>
            </c:multiLvlStrRef>
          </c:cat>
          <c:val>
            <c:numRef>
              <c:f>'triedenia cez sociodemo'!$C$84:$AC$84</c:f>
              <c:numCache>
                <c:formatCode>General</c:formatCode>
                <c:ptCount val="5"/>
                <c:pt idx="0" formatCode="0.0%">
                  <c:v>0.35299999999999998</c:v>
                </c:pt>
                <c:pt idx="2" formatCode="0%">
                  <c:v>0.34292289988492519</c:v>
                </c:pt>
                <c:pt idx="3" formatCode="0%">
                  <c:v>0.4375</c:v>
                </c:pt>
                <c:pt idx="4" formatCode="0%">
                  <c:v>0.37142857142857144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674-44E1-8A17-D23BA6F36CAD}"/>
            </c:ext>
          </c:extLst>
        </c:ser>
        <c:ser>
          <c:idx val="2"/>
          <c:order val="2"/>
          <c:tx>
            <c:strRef>
              <c:f>'triedenia cez sociodemo'!$B$85</c:f>
              <c:strCache>
                <c:ptCount val="1"/>
                <c:pt idx="0">
                  <c:v>Asi 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Slovenská</c:v>
                  </c:pt>
                  <c:pt idx="3">
                    <c:v>Maďarská</c:v>
                  </c:pt>
                  <c:pt idx="4">
                    <c:v>Iná</c:v>
                  </c:pt>
                </c:lvl>
                <c:lvl>
                  <c:pt idx="0">
                    <c:v> </c:v>
                  </c:pt>
                  <c:pt idx="2">
                    <c:v>Národnosť</c:v>
                  </c:pt>
                </c:lvl>
              </c:multiLvlStrCache>
              <c:extLst/>
            </c:multiLvlStrRef>
          </c:cat>
          <c:val>
            <c:numRef>
              <c:f>'triedenia cez sociodemo'!$C$85:$AC$85</c:f>
              <c:numCache>
                <c:formatCode>General</c:formatCode>
                <c:ptCount val="5"/>
                <c:pt idx="0" formatCode="0.0%">
                  <c:v>0.129</c:v>
                </c:pt>
                <c:pt idx="2" formatCode="0%">
                  <c:v>0.12313003452243958</c:v>
                </c:pt>
                <c:pt idx="3" formatCode="0%">
                  <c:v>0.15625</c:v>
                </c:pt>
                <c:pt idx="4" formatCode="0%">
                  <c:v>0.2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674-44E1-8A17-D23BA6F36CAD}"/>
            </c:ext>
          </c:extLst>
        </c:ser>
        <c:ser>
          <c:idx val="3"/>
          <c:order val="3"/>
          <c:tx>
            <c:strRef>
              <c:f>'triedenia cez sociodemo'!$B$86</c:f>
              <c:strCache>
                <c:ptCount val="1"/>
                <c:pt idx="0">
                  <c:v>Určite nie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Slovenská</c:v>
                  </c:pt>
                  <c:pt idx="3">
                    <c:v>Maďarská</c:v>
                  </c:pt>
                  <c:pt idx="4">
                    <c:v>Iná</c:v>
                  </c:pt>
                </c:lvl>
                <c:lvl>
                  <c:pt idx="0">
                    <c:v> </c:v>
                  </c:pt>
                  <c:pt idx="2">
                    <c:v>Národnosť</c:v>
                  </c:pt>
                </c:lvl>
              </c:multiLvlStrCache>
              <c:extLst/>
            </c:multiLvlStrRef>
          </c:cat>
          <c:val>
            <c:numRef>
              <c:f>'triedenia cez sociodemo'!$C$86:$AC$86</c:f>
              <c:numCache>
                <c:formatCode>General</c:formatCode>
                <c:ptCount val="5"/>
                <c:pt idx="0" formatCode="0.0%">
                  <c:v>9.4E-2</c:v>
                </c:pt>
                <c:pt idx="2" formatCode="0%">
                  <c:v>8.6306098964326811E-2</c:v>
                </c:pt>
                <c:pt idx="3" formatCode="0%">
                  <c:v>0.14583333333333334</c:v>
                </c:pt>
                <c:pt idx="4" formatCode="0%">
                  <c:v>0.14285714285714288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674-44E1-8A17-D23BA6F36CAD}"/>
            </c:ext>
          </c:extLst>
        </c:ser>
        <c:ser>
          <c:idx val="4"/>
          <c:order val="4"/>
          <c:tx>
            <c:strRef>
              <c:f>'triedenia cez sociodemo'!$B$87</c:f>
              <c:strCache>
                <c:ptCount val="1"/>
                <c:pt idx="0">
                  <c:v>Neviem / nechcem odpovedať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sociodemo'!$C$4:$AC$5</c:f>
              <c:multiLvlStrCache>
                <c:ptCount val="5"/>
                <c:lvl>
                  <c:pt idx="0">
                    <c:v>Prieskumná vzorka</c:v>
                  </c:pt>
                  <c:pt idx="2">
                    <c:v>Slovenská</c:v>
                  </c:pt>
                  <c:pt idx="3">
                    <c:v>Maďarská</c:v>
                  </c:pt>
                  <c:pt idx="4">
                    <c:v>Iná</c:v>
                  </c:pt>
                </c:lvl>
                <c:lvl>
                  <c:pt idx="0">
                    <c:v> </c:v>
                  </c:pt>
                  <c:pt idx="2">
                    <c:v>Národnosť</c:v>
                  </c:pt>
                </c:lvl>
              </c:multiLvlStrCache>
              <c:extLst/>
            </c:multiLvlStrRef>
          </c:cat>
          <c:val>
            <c:numRef>
              <c:f>'triedenia cez sociodemo'!$C$87:$AC$87</c:f>
              <c:numCache>
                <c:formatCode>General</c:formatCode>
                <c:ptCount val="5"/>
                <c:pt idx="0" formatCode="0.0%">
                  <c:v>3.3000000000000002E-2</c:v>
                </c:pt>
                <c:pt idx="2" formatCode="0%">
                  <c:v>3.3371691599539698E-2</c:v>
                </c:pt>
                <c:pt idx="3" formatCode="0%">
                  <c:v>3.125E-2</c:v>
                </c:pt>
                <c:pt idx="4" formatCode="0%">
                  <c:v>2.8571428571428571E-2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2674-44E1-8A17-D23BA6F36C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687769072"/>
        <c:axId val="687767432"/>
      </c:barChart>
      <c:catAx>
        <c:axId val="68776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7432"/>
        <c:crosses val="autoZero"/>
        <c:auto val="1"/>
        <c:lblAlgn val="ctr"/>
        <c:lblOffset val="100"/>
        <c:noMultiLvlLbl val="0"/>
      </c:catAx>
      <c:valAx>
        <c:axId val="68776743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776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sk-S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'triedenia cez preferencie'!$B$48</c:f>
              <c:strCache>
                <c:ptCount val="1"/>
                <c:pt idx="0">
                  <c:v>Určite áno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preferencie'!$C$4:$O$5</c:f>
              <c:multiLvlStrCache>
                <c:ptCount val="13"/>
                <c:lvl>
                  <c:pt idx="0">
                    <c:v>Prieskumná vzorka</c:v>
                  </c:pt>
                  <c:pt idx="2">
                    <c:v>HLAS - SD</c:v>
                  </c:pt>
                  <c:pt idx="3">
                    <c:v>SMER - SSD</c:v>
                  </c:pt>
                  <c:pt idx="4">
                    <c:v>SaS</c:v>
                  </c:pt>
                  <c:pt idx="5">
                    <c:v>OĽANO, Nova, KÚ, ZZ</c:v>
                  </c:pt>
                  <c:pt idx="6">
                    <c:v>Progresívne Slovensko</c:v>
                  </c:pt>
                  <c:pt idx="7">
                    <c:v>SME RODINA</c:v>
                  </c:pt>
                  <c:pt idx="8">
                    <c:v>KDH</c:v>
                  </c:pt>
                  <c:pt idx="9">
                    <c:v>Republika</c:v>
                  </c:pt>
                  <c:pt idx="10">
                    <c:v>SNS</c:v>
                  </c:pt>
                  <c:pt idx="11">
                    <c:v>Kotlebovci - ĽSNS</c:v>
                  </c:pt>
                  <c:pt idx="12">
                    <c:v>Neviem</c:v>
                  </c:pt>
                </c:lvl>
                <c:lvl>
                  <c:pt idx="0">
                    <c:v> </c:v>
                  </c:pt>
                  <c:pt idx="2">
                    <c:v>1. voľba</c:v>
                  </c:pt>
                </c:lvl>
              </c:multiLvlStrCache>
            </c:multiLvlStrRef>
          </c:cat>
          <c:val>
            <c:numRef>
              <c:f>'triedenia cez preferencie'!$C$48:$O$48</c:f>
              <c:numCache>
                <c:formatCode>General</c:formatCode>
                <c:ptCount val="13"/>
                <c:pt idx="0" formatCode="0.0%">
                  <c:v>0.39100000000000001</c:v>
                </c:pt>
                <c:pt idx="2" formatCode="0%">
                  <c:v>0.42399999999999999</c:v>
                </c:pt>
                <c:pt idx="3" formatCode="0%">
                  <c:v>0.30208333333333331</c:v>
                </c:pt>
                <c:pt idx="4" formatCode="0%">
                  <c:v>0.73118279569892475</c:v>
                </c:pt>
                <c:pt idx="5" formatCode="0%">
                  <c:v>0.47457627118644069</c:v>
                </c:pt>
                <c:pt idx="6" formatCode="0%">
                  <c:v>0.81034482758620685</c:v>
                </c:pt>
                <c:pt idx="7" formatCode="0%">
                  <c:v>0.27272727272727271</c:v>
                </c:pt>
                <c:pt idx="8" formatCode="0%">
                  <c:v>0.60465116279069764</c:v>
                </c:pt>
                <c:pt idx="9" formatCode="0%">
                  <c:v>4.7619047619047616E-2</c:v>
                </c:pt>
                <c:pt idx="10" formatCode="0%">
                  <c:v>0.30769230769230771</c:v>
                </c:pt>
                <c:pt idx="11" formatCode="0%">
                  <c:v>0.15</c:v>
                </c:pt>
                <c:pt idx="12" formatCode="0%">
                  <c:v>0.28947368421052633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5-4B94-BE04-31F7B961BF79}"/>
            </c:ext>
          </c:extLst>
        </c:ser>
        <c:ser>
          <c:idx val="1"/>
          <c:order val="1"/>
          <c:tx>
            <c:strRef>
              <c:f>'triedenia cez preferencie'!$B$49</c:f>
              <c:strCache>
                <c:ptCount val="1"/>
                <c:pt idx="0">
                  <c:v>Asi áno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preferencie'!$C$4:$O$5</c:f>
              <c:multiLvlStrCache>
                <c:ptCount val="13"/>
                <c:lvl>
                  <c:pt idx="0">
                    <c:v>Prieskumná vzorka</c:v>
                  </c:pt>
                  <c:pt idx="2">
                    <c:v>HLAS - SD</c:v>
                  </c:pt>
                  <c:pt idx="3">
                    <c:v>SMER - SSD</c:v>
                  </c:pt>
                  <c:pt idx="4">
                    <c:v>SaS</c:v>
                  </c:pt>
                  <c:pt idx="5">
                    <c:v>OĽANO, Nova, KÚ, ZZ</c:v>
                  </c:pt>
                  <c:pt idx="6">
                    <c:v>Progresívne Slovensko</c:v>
                  </c:pt>
                  <c:pt idx="7">
                    <c:v>SME RODINA</c:v>
                  </c:pt>
                  <c:pt idx="8">
                    <c:v>KDH</c:v>
                  </c:pt>
                  <c:pt idx="9">
                    <c:v>Republika</c:v>
                  </c:pt>
                  <c:pt idx="10">
                    <c:v>SNS</c:v>
                  </c:pt>
                  <c:pt idx="11">
                    <c:v>Kotlebovci - ĽSNS</c:v>
                  </c:pt>
                  <c:pt idx="12">
                    <c:v>Neviem</c:v>
                  </c:pt>
                </c:lvl>
                <c:lvl>
                  <c:pt idx="0">
                    <c:v> </c:v>
                  </c:pt>
                  <c:pt idx="2">
                    <c:v>1. voľba</c:v>
                  </c:pt>
                </c:lvl>
              </c:multiLvlStrCache>
            </c:multiLvlStrRef>
          </c:cat>
          <c:val>
            <c:numRef>
              <c:f>'triedenia cez preferencie'!$C$49:$O$49</c:f>
              <c:numCache>
                <c:formatCode>General</c:formatCode>
                <c:ptCount val="13"/>
                <c:pt idx="0" formatCode="0.0%">
                  <c:v>0.35299999999999998</c:v>
                </c:pt>
                <c:pt idx="2" formatCode="0%">
                  <c:v>0.46399999999999997</c:v>
                </c:pt>
                <c:pt idx="3" formatCode="0%">
                  <c:v>0.26041666666666669</c:v>
                </c:pt>
                <c:pt idx="4" formatCode="0%">
                  <c:v>0.20430107526881719</c:v>
                </c:pt>
                <c:pt idx="5" formatCode="0%">
                  <c:v>0.38983050847457629</c:v>
                </c:pt>
                <c:pt idx="6" formatCode="0%">
                  <c:v>0.12068965517241378</c:v>
                </c:pt>
                <c:pt idx="7" formatCode="0%">
                  <c:v>0.43181818181818182</c:v>
                </c:pt>
                <c:pt idx="8" formatCode="0%">
                  <c:v>0.30232558139534882</c:v>
                </c:pt>
                <c:pt idx="9" formatCode="0%">
                  <c:v>0.54761904761904756</c:v>
                </c:pt>
                <c:pt idx="10" formatCode="0%">
                  <c:v>0.38461538461538458</c:v>
                </c:pt>
                <c:pt idx="11" formatCode="0%">
                  <c:v>0.35</c:v>
                </c:pt>
                <c:pt idx="12" formatCode="0%">
                  <c:v>0.41578947368421054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D5-4B94-BE04-31F7B961BF79}"/>
            </c:ext>
          </c:extLst>
        </c:ser>
        <c:ser>
          <c:idx val="2"/>
          <c:order val="2"/>
          <c:tx>
            <c:strRef>
              <c:f>'triedenia cez preferencie'!$B$50</c:f>
              <c:strCache>
                <c:ptCount val="1"/>
                <c:pt idx="0">
                  <c:v>Asi 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preferencie'!$C$4:$O$5</c:f>
              <c:multiLvlStrCache>
                <c:ptCount val="13"/>
                <c:lvl>
                  <c:pt idx="0">
                    <c:v>Prieskumná vzorka</c:v>
                  </c:pt>
                  <c:pt idx="2">
                    <c:v>HLAS - SD</c:v>
                  </c:pt>
                  <c:pt idx="3">
                    <c:v>SMER - SSD</c:v>
                  </c:pt>
                  <c:pt idx="4">
                    <c:v>SaS</c:v>
                  </c:pt>
                  <c:pt idx="5">
                    <c:v>OĽANO, Nova, KÚ, ZZ</c:v>
                  </c:pt>
                  <c:pt idx="6">
                    <c:v>Progresívne Slovensko</c:v>
                  </c:pt>
                  <c:pt idx="7">
                    <c:v>SME RODINA</c:v>
                  </c:pt>
                  <c:pt idx="8">
                    <c:v>KDH</c:v>
                  </c:pt>
                  <c:pt idx="9">
                    <c:v>Republika</c:v>
                  </c:pt>
                  <c:pt idx="10">
                    <c:v>SNS</c:v>
                  </c:pt>
                  <c:pt idx="11">
                    <c:v>Kotlebovci - ĽSNS</c:v>
                  </c:pt>
                  <c:pt idx="12">
                    <c:v>Neviem</c:v>
                  </c:pt>
                </c:lvl>
                <c:lvl>
                  <c:pt idx="0">
                    <c:v> </c:v>
                  </c:pt>
                  <c:pt idx="2">
                    <c:v>1. voľba</c:v>
                  </c:pt>
                </c:lvl>
              </c:multiLvlStrCache>
            </c:multiLvlStrRef>
          </c:cat>
          <c:val>
            <c:numRef>
              <c:f>'triedenia cez preferencie'!$C$50:$O$50</c:f>
              <c:numCache>
                <c:formatCode>General</c:formatCode>
                <c:ptCount val="13"/>
                <c:pt idx="0" formatCode="0.0%">
                  <c:v>0.129</c:v>
                </c:pt>
                <c:pt idx="2" formatCode="0%">
                  <c:v>7.2000000000000008E-2</c:v>
                </c:pt>
                <c:pt idx="3" formatCode="0%">
                  <c:v>0.22916666666666669</c:v>
                </c:pt>
                <c:pt idx="4" formatCode="0%">
                  <c:v>3.2258064516129031E-2</c:v>
                </c:pt>
                <c:pt idx="5" formatCode="0%">
                  <c:v>8.4745762711864417E-2</c:v>
                </c:pt>
                <c:pt idx="6" formatCode="0%">
                  <c:v>5.1724137931034482E-2</c:v>
                </c:pt>
                <c:pt idx="7" formatCode="0%">
                  <c:v>0.18181818181818182</c:v>
                </c:pt>
                <c:pt idx="8" formatCode="0%">
                  <c:v>4.6511627906976744E-2</c:v>
                </c:pt>
                <c:pt idx="9" formatCode="0%">
                  <c:v>0.19047619047619047</c:v>
                </c:pt>
                <c:pt idx="10" formatCode="0%">
                  <c:v>0.19230769230769229</c:v>
                </c:pt>
                <c:pt idx="11" formatCode="0%">
                  <c:v>0.3</c:v>
                </c:pt>
                <c:pt idx="12" formatCode="0%">
                  <c:v>0.13157894736842105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D5-4B94-BE04-31F7B961BF79}"/>
            </c:ext>
          </c:extLst>
        </c:ser>
        <c:ser>
          <c:idx val="3"/>
          <c:order val="3"/>
          <c:tx>
            <c:strRef>
              <c:f>'triedenia cez preferencie'!$B$51</c:f>
              <c:strCache>
                <c:ptCount val="1"/>
                <c:pt idx="0">
                  <c:v>Určite nie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preferencie'!$C$4:$O$5</c:f>
              <c:multiLvlStrCache>
                <c:ptCount val="13"/>
                <c:lvl>
                  <c:pt idx="0">
                    <c:v>Prieskumná vzorka</c:v>
                  </c:pt>
                  <c:pt idx="2">
                    <c:v>HLAS - SD</c:v>
                  </c:pt>
                  <c:pt idx="3">
                    <c:v>SMER - SSD</c:v>
                  </c:pt>
                  <c:pt idx="4">
                    <c:v>SaS</c:v>
                  </c:pt>
                  <c:pt idx="5">
                    <c:v>OĽANO, Nova, KÚ, ZZ</c:v>
                  </c:pt>
                  <c:pt idx="6">
                    <c:v>Progresívne Slovensko</c:v>
                  </c:pt>
                  <c:pt idx="7">
                    <c:v>SME RODINA</c:v>
                  </c:pt>
                  <c:pt idx="8">
                    <c:v>KDH</c:v>
                  </c:pt>
                  <c:pt idx="9">
                    <c:v>Republika</c:v>
                  </c:pt>
                  <c:pt idx="10">
                    <c:v>SNS</c:v>
                  </c:pt>
                  <c:pt idx="11">
                    <c:v>Kotlebovci - ĽSNS</c:v>
                  </c:pt>
                  <c:pt idx="12">
                    <c:v>Neviem</c:v>
                  </c:pt>
                </c:lvl>
                <c:lvl>
                  <c:pt idx="0">
                    <c:v> </c:v>
                  </c:pt>
                  <c:pt idx="2">
                    <c:v>1. voľba</c:v>
                  </c:pt>
                </c:lvl>
              </c:multiLvlStrCache>
            </c:multiLvlStrRef>
          </c:cat>
          <c:val>
            <c:numRef>
              <c:f>'triedenia cez preferencie'!$C$51:$O$51</c:f>
              <c:numCache>
                <c:formatCode>General</c:formatCode>
                <c:ptCount val="13"/>
                <c:pt idx="0" formatCode="0.0%">
                  <c:v>9.4E-2</c:v>
                </c:pt>
                <c:pt idx="2" formatCode="0%">
                  <c:v>0.04</c:v>
                </c:pt>
                <c:pt idx="3" formatCode="0%">
                  <c:v>0.16666666666666669</c:v>
                </c:pt>
                <c:pt idx="4" formatCode="0%">
                  <c:v>3.2258064516129031E-2</c:v>
                </c:pt>
                <c:pt idx="5" formatCode="0%">
                  <c:v>5.084745762711864E-2</c:v>
                </c:pt>
                <c:pt idx="7" formatCode="0%">
                  <c:v>0.11363636363636363</c:v>
                </c:pt>
                <c:pt idx="8" formatCode="0%">
                  <c:v>2.3255813953488372E-2</c:v>
                </c:pt>
                <c:pt idx="9" formatCode="0%">
                  <c:v>0.19047619047619047</c:v>
                </c:pt>
                <c:pt idx="10" formatCode="0%">
                  <c:v>3.8461538461538464E-2</c:v>
                </c:pt>
                <c:pt idx="11" formatCode="0%">
                  <c:v>0.15</c:v>
                </c:pt>
                <c:pt idx="12" formatCode="0%">
                  <c:v>9.4736842105263147E-2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D5-4B94-BE04-31F7B961BF79}"/>
            </c:ext>
          </c:extLst>
        </c:ser>
        <c:ser>
          <c:idx val="4"/>
          <c:order val="4"/>
          <c:tx>
            <c:strRef>
              <c:f>'triedenia cez preferencie'!$B$52</c:f>
              <c:strCache>
                <c:ptCount val="1"/>
                <c:pt idx="0">
                  <c:v>Neviem / nechcem odpovedať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'triedenia cez preferencie'!$C$4:$O$5</c:f>
              <c:multiLvlStrCache>
                <c:ptCount val="13"/>
                <c:lvl>
                  <c:pt idx="0">
                    <c:v>Prieskumná vzorka</c:v>
                  </c:pt>
                  <c:pt idx="2">
                    <c:v>HLAS - SD</c:v>
                  </c:pt>
                  <c:pt idx="3">
                    <c:v>SMER - SSD</c:v>
                  </c:pt>
                  <c:pt idx="4">
                    <c:v>SaS</c:v>
                  </c:pt>
                  <c:pt idx="5">
                    <c:v>OĽANO, Nova, KÚ, ZZ</c:v>
                  </c:pt>
                  <c:pt idx="6">
                    <c:v>Progresívne Slovensko</c:v>
                  </c:pt>
                  <c:pt idx="7">
                    <c:v>SME RODINA</c:v>
                  </c:pt>
                  <c:pt idx="8">
                    <c:v>KDH</c:v>
                  </c:pt>
                  <c:pt idx="9">
                    <c:v>Republika</c:v>
                  </c:pt>
                  <c:pt idx="10">
                    <c:v>SNS</c:v>
                  </c:pt>
                  <c:pt idx="11">
                    <c:v>Kotlebovci - ĽSNS</c:v>
                  </c:pt>
                  <c:pt idx="12">
                    <c:v>Neviem</c:v>
                  </c:pt>
                </c:lvl>
                <c:lvl>
                  <c:pt idx="0">
                    <c:v> </c:v>
                  </c:pt>
                  <c:pt idx="2">
                    <c:v>1. voľba</c:v>
                  </c:pt>
                </c:lvl>
              </c:multiLvlStrCache>
            </c:multiLvlStrRef>
          </c:cat>
          <c:val>
            <c:numRef>
              <c:f>'triedenia cez preferencie'!$C$52:$O$52</c:f>
              <c:numCache>
                <c:formatCode>General</c:formatCode>
                <c:ptCount val="13"/>
                <c:pt idx="0" formatCode="0.0%">
                  <c:v>3.3000000000000002E-2</c:v>
                </c:pt>
                <c:pt idx="3" formatCode="0%">
                  <c:v>4.1666666666666671E-2</c:v>
                </c:pt>
                <c:pt idx="6" formatCode="0%">
                  <c:v>1.7241379310344827E-2</c:v>
                </c:pt>
                <c:pt idx="8" formatCode="0%">
                  <c:v>2.3255813953488372E-2</c:v>
                </c:pt>
                <c:pt idx="9" formatCode="0%">
                  <c:v>2.3809523809523808E-2</c:v>
                </c:pt>
                <c:pt idx="10" formatCode="0%">
                  <c:v>7.6923076923076927E-2</c:v>
                </c:pt>
                <c:pt idx="11" formatCode="0%">
                  <c:v>0.05</c:v>
                </c:pt>
                <c:pt idx="12" formatCode="0%">
                  <c:v>6.8421052631578952E-2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D5-4B94-BE04-31F7B961BF7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74436392"/>
        <c:axId val="774433440"/>
      </c:barChart>
      <c:catAx>
        <c:axId val="774436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774433440"/>
        <c:crosses val="autoZero"/>
        <c:auto val="1"/>
        <c:lblAlgn val="ctr"/>
        <c:lblOffset val="100"/>
        <c:noMultiLvlLbl val="0"/>
      </c:catAx>
      <c:valAx>
        <c:axId val="774433440"/>
        <c:scaling>
          <c:orientation val="minMax"/>
          <c:max val="1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774436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sk-S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C8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zakladne!$A$5:$B$29</c:f>
              <c:multiLvlStrCache>
                <c:ptCount val="25"/>
                <c:lvl>
                  <c:pt idx="0">
                    <c:v>Muž</c:v>
                  </c:pt>
                  <c:pt idx="1">
                    <c:v>Žena</c:v>
                  </c:pt>
                  <c:pt idx="3">
                    <c:v>18 - 33 rokov</c:v>
                  </c:pt>
                  <c:pt idx="4">
                    <c:v>34 - 49 rokov</c:v>
                  </c:pt>
                  <c:pt idx="5">
                    <c:v>50 - 65 rokov</c:v>
                  </c:pt>
                  <c:pt idx="6">
                    <c:v>66 a viac rokov</c:v>
                  </c:pt>
                  <c:pt idx="8">
                    <c:v>ZŠ (vrátane nedokončenej) / Učňovské, odborné (bez maturity)</c:v>
                  </c:pt>
                  <c:pt idx="9">
                    <c:v>Stredná škola s maturitou (vrátane SPTŠ)</c:v>
                  </c:pt>
                  <c:pt idx="10">
                    <c:v>Vysoká škola</c:v>
                  </c:pt>
                  <c:pt idx="12">
                    <c:v>Bratislavský</c:v>
                  </c:pt>
                  <c:pt idx="13">
                    <c:v>Trnavský</c:v>
                  </c:pt>
                  <c:pt idx="14">
                    <c:v>Nitriansky</c:v>
                  </c:pt>
                  <c:pt idx="15">
                    <c:v>Trenčiansky</c:v>
                  </c:pt>
                  <c:pt idx="16">
                    <c:v>Banskobystrický</c:v>
                  </c:pt>
                  <c:pt idx="17">
                    <c:v>Žilinský</c:v>
                  </c:pt>
                  <c:pt idx="18">
                    <c:v>Prešovský</c:v>
                  </c:pt>
                  <c:pt idx="19">
                    <c:v>Košický</c:v>
                  </c:pt>
                  <c:pt idx="21">
                    <c:v>Slovenská</c:v>
                  </c:pt>
                  <c:pt idx="22">
                    <c:v>Maďarská</c:v>
                  </c:pt>
                  <c:pt idx="23">
                    <c:v>Iná</c:v>
                  </c:pt>
                  <c:pt idx="24">
                    <c:v> </c:v>
                  </c:pt>
                </c:lvl>
                <c:lvl>
                  <c:pt idx="0">
                    <c:v>Pohlavie</c:v>
                  </c:pt>
                  <c:pt idx="3">
                    <c:v>Vek</c:v>
                  </c:pt>
                  <c:pt idx="8">
                    <c:v>Vzdelanie</c:v>
                  </c:pt>
                  <c:pt idx="12">
                    <c:v>Kraj</c:v>
                  </c:pt>
                  <c:pt idx="21">
                    <c:v>Národnosť</c:v>
                  </c:pt>
                </c:lvl>
              </c:multiLvlStrCache>
            </c:multiLvlStrRef>
          </c:cat>
          <c:val>
            <c:numRef>
              <c:f>zakladne!$G$5:$G$29</c:f>
              <c:numCache>
                <c:formatCode>0.0%</c:formatCode>
                <c:ptCount val="25"/>
                <c:pt idx="0">
                  <c:v>0.48700000000000004</c:v>
                </c:pt>
                <c:pt idx="1">
                  <c:v>0.51300000000000001</c:v>
                </c:pt>
                <c:pt idx="3">
                  <c:v>0.26100000000000001</c:v>
                </c:pt>
                <c:pt idx="4">
                  <c:v>0.3</c:v>
                </c:pt>
                <c:pt idx="5">
                  <c:v>0.25900000000000001</c:v>
                </c:pt>
                <c:pt idx="6">
                  <c:v>0.18</c:v>
                </c:pt>
                <c:pt idx="8">
                  <c:v>0.40299999999999997</c:v>
                </c:pt>
                <c:pt idx="9">
                  <c:v>0.376</c:v>
                </c:pt>
                <c:pt idx="10">
                  <c:v>0.221</c:v>
                </c:pt>
                <c:pt idx="12">
                  <c:v>0.121</c:v>
                </c:pt>
                <c:pt idx="13">
                  <c:v>0.106</c:v>
                </c:pt>
                <c:pt idx="14">
                  <c:v>0.129</c:v>
                </c:pt>
                <c:pt idx="15">
                  <c:v>0.11</c:v>
                </c:pt>
                <c:pt idx="16">
                  <c:v>0.12</c:v>
                </c:pt>
                <c:pt idx="17">
                  <c:v>0.128</c:v>
                </c:pt>
                <c:pt idx="18">
                  <c:v>0.14400000000000002</c:v>
                </c:pt>
                <c:pt idx="19">
                  <c:v>0.14199999999999999</c:v>
                </c:pt>
                <c:pt idx="21">
                  <c:v>0.86900000000000011</c:v>
                </c:pt>
                <c:pt idx="22">
                  <c:v>9.6000000000000002E-2</c:v>
                </c:pt>
                <c:pt idx="23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DA-4190-B31C-DAF9A40B0D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axId val="681374120"/>
        <c:axId val="681377400"/>
      </c:barChart>
      <c:catAx>
        <c:axId val="681374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1377400"/>
        <c:crosses val="autoZero"/>
        <c:auto val="1"/>
        <c:lblAlgn val="ctr"/>
        <c:lblOffset val="100"/>
        <c:noMultiLvlLbl val="0"/>
      </c:catAx>
      <c:valAx>
        <c:axId val="6813774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81374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</a:defRPr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84499" cy="501491"/>
          </a:xfrm>
          <a:prstGeom prst="rect">
            <a:avLst/>
          </a:prstGeom>
        </p:spPr>
        <p:txBody>
          <a:bodyPr vert="horz" lIns="91423" tIns="45710" rIns="91423" bIns="4571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02080" y="4"/>
            <a:ext cx="2984499" cy="501491"/>
          </a:xfrm>
          <a:prstGeom prst="rect">
            <a:avLst/>
          </a:prstGeom>
        </p:spPr>
        <p:txBody>
          <a:bodyPr vert="horz" lIns="91423" tIns="45710" rIns="91423" bIns="45710" rtlCol="0"/>
          <a:lstStyle>
            <a:lvl1pPr algn="r">
              <a:defRPr sz="1200"/>
            </a:lvl1pPr>
          </a:lstStyle>
          <a:p>
            <a:fld id="{AE8EB2E0-4073-4E3A-8DDF-7283852D7EE1}" type="datetimeFigureOut">
              <a:rPr lang="sk-SK" smtClean="0"/>
              <a:pPr/>
              <a:t>28.4.22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4" y="9517226"/>
            <a:ext cx="2984499" cy="501491"/>
          </a:xfrm>
          <a:prstGeom prst="rect">
            <a:avLst/>
          </a:prstGeom>
        </p:spPr>
        <p:txBody>
          <a:bodyPr vert="horz" lIns="91423" tIns="45710" rIns="91423" bIns="4571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02080" y="9517226"/>
            <a:ext cx="2984499" cy="501491"/>
          </a:xfrm>
          <a:prstGeom prst="rect">
            <a:avLst/>
          </a:prstGeom>
        </p:spPr>
        <p:txBody>
          <a:bodyPr vert="horz" lIns="91423" tIns="45710" rIns="91423" bIns="45710" rtlCol="0" anchor="b"/>
          <a:lstStyle>
            <a:lvl1pPr algn="r">
              <a:defRPr sz="1200"/>
            </a:lvl1pPr>
          </a:lstStyle>
          <a:p>
            <a:fld id="{BB4634BD-A32A-4D30-87E9-44A60AA7B28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26911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84499" cy="501491"/>
          </a:xfrm>
          <a:prstGeom prst="rect">
            <a:avLst/>
          </a:prstGeom>
        </p:spPr>
        <p:txBody>
          <a:bodyPr vert="horz" lIns="91423" tIns="45710" rIns="91423" bIns="4571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902080" y="4"/>
            <a:ext cx="2984499" cy="501491"/>
          </a:xfrm>
          <a:prstGeom prst="rect">
            <a:avLst/>
          </a:prstGeom>
        </p:spPr>
        <p:txBody>
          <a:bodyPr vert="horz" lIns="91423" tIns="45710" rIns="91423" bIns="45710" rtlCol="0"/>
          <a:lstStyle>
            <a:lvl1pPr algn="r">
              <a:defRPr sz="1200"/>
            </a:lvl1pPr>
          </a:lstStyle>
          <a:p>
            <a:fld id="{B1E11BCF-AC9E-497C-830D-C010F63F7C21}" type="datetimeFigureOut">
              <a:rPr lang="sk-SK" smtClean="0"/>
              <a:pPr/>
              <a:t>28.4.22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4125"/>
            <a:ext cx="6008687" cy="3379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0" rIns="91423" bIns="4571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8980" y="4821299"/>
            <a:ext cx="5510213" cy="3945274"/>
          </a:xfrm>
          <a:prstGeom prst="rect">
            <a:avLst/>
          </a:prstGeom>
        </p:spPr>
        <p:txBody>
          <a:bodyPr vert="horz" lIns="91423" tIns="45710" rIns="91423" bIns="4571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4" y="9517226"/>
            <a:ext cx="2984499" cy="501491"/>
          </a:xfrm>
          <a:prstGeom prst="rect">
            <a:avLst/>
          </a:prstGeom>
        </p:spPr>
        <p:txBody>
          <a:bodyPr vert="horz" lIns="91423" tIns="45710" rIns="91423" bIns="4571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902080" y="9517226"/>
            <a:ext cx="2984499" cy="501491"/>
          </a:xfrm>
          <a:prstGeom prst="rect">
            <a:avLst/>
          </a:prstGeom>
        </p:spPr>
        <p:txBody>
          <a:bodyPr vert="horz" lIns="91423" tIns="45710" rIns="91423" bIns="45710" rtlCol="0" anchor="b"/>
          <a:lstStyle>
            <a:lvl1pPr algn="r">
              <a:defRPr sz="1200"/>
            </a:lvl1pPr>
          </a:lstStyle>
          <a:p>
            <a:fld id="{F5A4BC04-59B0-4784-BB44-2482ADBB86A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38870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439738" y="1254125"/>
            <a:ext cx="6008687" cy="3379788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2412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-319088" y="1468438"/>
            <a:ext cx="7038976" cy="3960812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1843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439738" y="1254125"/>
            <a:ext cx="6008687" cy="3379788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2949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439738" y="1254125"/>
            <a:ext cx="6008687" cy="3379788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9850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439738" y="1254125"/>
            <a:ext cx="6008687" cy="3379788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514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-319088" y="1468438"/>
            <a:ext cx="7038976" cy="3960812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0368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-319088" y="1468438"/>
            <a:ext cx="7038976" cy="3960812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3761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-319088" y="1468438"/>
            <a:ext cx="7038976" cy="3960812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255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-319088" y="1468438"/>
            <a:ext cx="7038976" cy="3960812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1558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-319088" y="1468438"/>
            <a:ext cx="7038976" cy="3960812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4018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-319088" y="1468438"/>
            <a:ext cx="7038976" cy="3960812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3458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-319088" y="1468438"/>
            <a:ext cx="7038976" cy="3960812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BC04-59B0-4784-BB44-2482ADBB86A8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997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>
            <a:extLst>
              <a:ext uri="{FF2B5EF4-FFF2-40B4-BE49-F238E27FC236}">
                <a16:creationId xmlns:a16="http://schemas.microsoft.com/office/drawing/2014/main" id="{D0054D96-9AEC-4DFB-BACA-4BB47BBEF5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C85"/>
          </a:solidFill>
          <a:ln>
            <a:solidFill>
              <a:srgbClr val="007C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sk-SK" dirty="0"/>
          </a:p>
        </p:txBody>
      </p:sp>
      <p:sp>
        <p:nvSpPr>
          <p:cNvPr id="8" name="Obdĺžnik: zaoblené rohy 7">
            <a:extLst>
              <a:ext uri="{FF2B5EF4-FFF2-40B4-BE49-F238E27FC236}">
                <a16:creationId xmlns:a16="http://schemas.microsoft.com/office/drawing/2014/main" id="{422E943D-B84B-444D-8EE3-DCA9314EFCA1}"/>
              </a:ext>
            </a:extLst>
          </p:cNvPr>
          <p:cNvSpPr/>
          <p:nvPr userDrawn="1"/>
        </p:nvSpPr>
        <p:spPr>
          <a:xfrm>
            <a:off x="66001" y="51435"/>
            <a:ext cx="12059998" cy="6755130"/>
          </a:xfrm>
          <a:prstGeom prst="roundRect">
            <a:avLst>
              <a:gd name="adj" fmla="val 771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637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193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229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407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ĺžnik 6">
            <a:extLst>
              <a:ext uri="{FF2B5EF4-FFF2-40B4-BE49-F238E27FC236}">
                <a16:creationId xmlns:a16="http://schemas.microsoft.com/office/drawing/2014/main" id="{FAFA8D91-1E1D-47B7-9A51-D0FC4620EA9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C85"/>
          </a:solidFill>
          <a:ln>
            <a:solidFill>
              <a:srgbClr val="007C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sk-SK" dirty="0"/>
          </a:p>
        </p:txBody>
      </p:sp>
      <p:sp>
        <p:nvSpPr>
          <p:cNvPr id="25" name="Obdĺžnik: zaoblené rohy 7">
            <a:extLst>
              <a:ext uri="{FF2B5EF4-FFF2-40B4-BE49-F238E27FC236}">
                <a16:creationId xmlns:a16="http://schemas.microsoft.com/office/drawing/2014/main" id="{6DE3D201-A94E-40F2-8ADE-151C99873619}"/>
              </a:ext>
            </a:extLst>
          </p:cNvPr>
          <p:cNvSpPr/>
          <p:nvPr userDrawn="1"/>
        </p:nvSpPr>
        <p:spPr>
          <a:xfrm>
            <a:off x="66001" y="51435"/>
            <a:ext cx="12059998" cy="6755130"/>
          </a:xfrm>
          <a:prstGeom prst="roundRect">
            <a:avLst>
              <a:gd name="adj" fmla="val 771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C4F05465-4113-4EE7-85B8-8177E6299227}"/>
              </a:ext>
            </a:extLst>
          </p:cNvPr>
          <p:cNvSpPr txBox="1"/>
          <p:nvPr userDrawn="1"/>
        </p:nvSpPr>
        <p:spPr>
          <a:xfrm>
            <a:off x="1025130" y="6315243"/>
            <a:ext cx="10760149" cy="403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400" b="1" i="1" kern="1200" dirty="0">
                <a:solidFill>
                  <a:srgbClr val="007C85"/>
                </a:solidFill>
                <a:latin typeface="+mn-lt"/>
                <a:ea typeface="+mn-ea"/>
                <a:cs typeface="+mn-cs"/>
              </a:rPr>
              <a:t>Telefonický prieskum verejnej mienky												</a:t>
            </a:r>
            <a:r>
              <a:rPr lang="sk-SK" altLang="sk-SK" sz="1400" b="1" i="1" kern="1200" dirty="0">
                <a:solidFill>
                  <a:srgbClr val="007C85"/>
                </a:solidFill>
                <a:latin typeface="+mn-lt"/>
                <a:ea typeface="+mn-ea"/>
                <a:cs typeface="+mn-cs"/>
              </a:rPr>
              <a:t>Zber dát: 5.4. – 11.4.2022 </a:t>
            </a:r>
          </a:p>
          <a:p>
            <a:pPr>
              <a:lnSpc>
                <a:spcPct val="70000"/>
              </a:lnSpc>
            </a:pPr>
            <a:endParaRPr lang="sk-SK" sz="1400" b="1" i="1" dirty="0">
              <a:solidFill>
                <a:srgbClr val="007C85"/>
              </a:solidFill>
            </a:endParaRPr>
          </a:p>
        </p:txBody>
      </p:sp>
      <p:sp>
        <p:nvSpPr>
          <p:cNvPr id="21" name="Obdĺžnik: zaoblené rohy 20">
            <a:extLst>
              <a:ext uri="{FF2B5EF4-FFF2-40B4-BE49-F238E27FC236}">
                <a16:creationId xmlns:a16="http://schemas.microsoft.com/office/drawing/2014/main" id="{D25A91CB-6D6C-4909-9543-594AA6A5893A}"/>
              </a:ext>
            </a:extLst>
          </p:cNvPr>
          <p:cNvSpPr/>
          <p:nvPr userDrawn="1"/>
        </p:nvSpPr>
        <p:spPr>
          <a:xfrm>
            <a:off x="11851280" y="6485860"/>
            <a:ext cx="340720" cy="372140"/>
          </a:xfrm>
          <a:prstGeom prst="roundRect">
            <a:avLst/>
          </a:prstGeom>
          <a:solidFill>
            <a:srgbClr val="007C85"/>
          </a:solidFill>
          <a:ln>
            <a:solidFill>
              <a:srgbClr val="007C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6E0C0"/>
              </a:solidFill>
            </a:endParaRPr>
          </a:p>
        </p:txBody>
      </p:sp>
      <p:cxnSp>
        <p:nvCxnSpPr>
          <p:cNvPr id="23" name="Rovná spojnica 22">
            <a:extLst>
              <a:ext uri="{FF2B5EF4-FFF2-40B4-BE49-F238E27FC236}">
                <a16:creationId xmlns:a16="http://schemas.microsoft.com/office/drawing/2014/main" id="{A0D0ABC1-F107-464B-B9E7-3858B73B62F6}"/>
              </a:ext>
            </a:extLst>
          </p:cNvPr>
          <p:cNvCxnSpPr>
            <a:cxnSpLocks/>
          </p:cNvCxnSpPr>
          <p:nvPr userDrawn="1"/>
        </p:nvCxnSpPr>
        <p:spPr>
          <a:xfrm>
            <a:off x="884630" y="6122994"/>
            <a:ext cx="10760149" cy="0"/>
          </a:xfrm>
          <a:prstGeom prst="line">
            <a:avLst/>
          </a:prstGeom>
          <a:ln w="38100">
            <a:solidFill>
              <a:srgbClr val="007C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ok 2" descr="Obrázok, na ktorom je jedlo&#10;&#10;Automaticky generovaný popis">
            <a:extLst>
              <a:ext uri="{FF2B5EF4-FFF2-40B4-BE49-F238E27FC236}">
                <a16:creationId xmlns:a16="http://schemas.microsoft.com/office/drawing/2014/main" id="{C296FA00-93C1-4F65-A6A2-72BAB773E9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09" y="5753236"/>
            <a:ext cx="714382" cy="911129"/>
          </a:xfrm>
          <a:prstGeom prst="rect">
            <a:avLst/>
          </a:prstGeom>
        </p:spPr>
      </p:pic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863E0B3B-BA66-4EDA-BB94-027BFDDA0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00117" y="6475470"/>
            <a:ext cx="465757" cy="365125"/>
          </a:xfrm>
          <a:noFill/>
          <a:ln>
            <a:noFill/>
          </a:ln>
        </p:spPr>
        <p:txBody>
          <a:bodyPr/>
          <a:lstStyle>
            <a:lvl1pPr algn="ctr">
              <a:defRPr lang="sk-SK" sz="1200" kern="1200" smtClean="0">
                <a:solidFill>
                  <a:srgbClr val="F6E0C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22A21EE-E470-455F-A79A-99BAC7D9B894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3245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943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831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921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446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A21EE-E470-455F-A79A-99BAC7D9B89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13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istics.sk/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ko@ako.s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076">
            <a:extLst>
              <a:ext uri="{FF2B5EF4-FFF2-40B4-BE49-F238E27FC236}">
                <a16:creationId xmlns:a16="http://schemas.microsoft.com/office/drawing/2014/main" id="{129D7692-AED1-4CE4-AE8F-3E1A1C49F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194" y="2391412"/>
            <a:ext cx="9905612" cy="3200876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sk-SK" altLang="sk-SK" sz="4800" dirty="0">
                <a:solidFill>
                  <a:srgbClr val="007C85"/>
                </a:solidFill>
              </a:rPr>
              <a:t>Zamestnávanie ukrajinských utečencov v SR.</a:t>
            </a:r>
          </a:p>
          <a:p>
            <a:endParaRPr lang="sk-SK" altLang="sk-SK" sz="1800" dirty="0">
              <a:solidFill>
                <a:srgbClr val="007C85"/>
              </a:solidFill>
            </a:endParaRPr>
          </a:p>
          <a:p>
            <a:r>
              <a:rPr lang="sk-SK" altLang="sk-SK" sz="3200" dirty="0">
                <a:solidFill>
                  <a:srgbClr val="007C85"/>
                </a:solidFill>
              </a:rPr>
              <a:t>Výsledky reprezentatívneho telefonického prieskumu verejnej mienky medzi obyvateľmi SR</a:t>
            </a:r>
          </a:p>
          <a:p>
            <a:endParaRPr lang="sk-SK" altLang="sk-SK" dirty="0">
              <a:solidFill>
                <a:srgbClr val="007C85"/>
              </a:solidFill>
            </a:endParaRPr>
          </a:p>
        </p:txBody>
      </p:sp>
      <p:pic>
        <p:nvPicPr>
          <p:cNvPr id="13" name="Obrázok 12" descr="Obrázok, na ktorom je jedlo&#10;&#10;Automaticky generovaný popis">
            <a:extLst>
              <a:ext uri="{FF2B5EF4-FFF2-40B4-BE49-F238E27FC236}">
                <a16:creationId xmlns:a16="http://schemas.microsoft.com/office/drawing/2014/main" id="{9F9C4614-C866-4FD1-8D1A-AAB38F5C557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495" y="326284"/>
            <a:ext cx="1065787" cy="1359314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851A3EC7-E5DB-47F9-9037-B2C919BEC832}"/>
              </a:ext>
            </a:extLst>
          </p:cNvPr>
          <p:cNvSpPr txBox="1"/>
          <p:nvPr/>
        </p:nvSpPr>
        <p:spPr>
          <a:xfrm>
            <a:off x="0" y="6170980"/>
            <a:ext cx="12192000" cy="523220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altLang="sk-SK" sz="2800" b="1" dirty="0">
                <a:solidFill>
                  <a:srgbClr val="F6E0C0"/>
                </a:solidFill>
              </a:rPr>
              <a:t>Zber dát: 5.4. – 11.4.2022 </a:t>
            </a:r>
          </a:p>
        </p:txBody>
      </p:sp>
      <p:pic>
        <p:nvPicPr>
          <p:cNvPr id="6" name="Obrázok 5" descr="Obrázok, na ktorom je text, ClipArt&#10;&#10;Automaticky generovaný popis">
            <a:extLst>
              <a:ext uri="{FF2B5EF4-FFF2-40B4-BE49-F238E27FC236}">
                <a16:creationId xmlns:a16="http://schemas.microsoft.com/office/drawing/2014/main" id="{0C7FDC40-9488-4F3F-BF00-DAD95A78F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40" y="598168"/>
            <a:ext cx="2465605" cy="81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104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4EC01F5-510D-4E3A-B011-1E89A7F8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10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01E50A7-DDB5-4A9D-A7D0-519DBDBA2C54}"/>
              </a:ext>
            </a:extLst>
          </p:cNvPr>
          <p:cNvSpPr txBox="1"/>
          <p:nvPr/>
        </p:nvSpPr>
        <p:spPr>
          <a:xfrm>
            <a:off x="1236000" y="646975"/>
            <a:ext cx="9720000" cy="830997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600" b="1" dirty="0">
                <a:solidFill>
                  <a:srgbClr val="F6E0C0"/>
                </a:solidFill>
                <a:ea typeface="Times New Roman" panose="02020603050405020304" pitchFamily="18" charset="0"/>
              </a:rPr>
              <a:t>„</a:t>
            </a:r>
            <a:r>
              <a:rPr lang="sk-SK" sz="1600" b="1" dirty="0">
                <a:solidFill>
                  <a:srgbClr val="F6E0C0"/>
                </a:solidFill>
              </a:rPr>
              <a:t>Môžu podľa vás ľudia, utekajúci pred vojnou z Ukrajiny, ktorí sa u nás zamestnajú, pomôcť rozvoju slovenskej ekonomiky? Prečítam vám možnosti:“ </a:t>
            </a:r>
          </a:p>
          <a:p>
            <a:pPr algn="ctr"/>
            <a:r>
              <a:rPr lang="sk-SK" sz="16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Odpovede podľa sociodemografických odpovedí</a:t>
            </a:r>
            <a:endParaRPr lang="sk-SK" sz="16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7E492696-200F-4BD8-A381-A42ED60A9A53}"/>
              </a:ext>
            </a:extLst>
          </p:cNvPr>
          <p:cNvSpPr/>
          <p:nvPr/>
        </p:nvSpPr>
        <p:spPr>
          <a:xfrm>
            <a:off x="1236000" y="1548082"/>
            <a:ext cx="9720000" cy="447465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C1446A2-A62C-4237-923E-B5FC40B6C7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164660"/>
              </p:ext>
            </p:extLst>
          </p:nvPr>
        </p:nvGraphicFramePr>
        <p:xfrm>
          <a:off x="1639556" y="1548082"/>
          <a:ext cx="8912888" cy="447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0482">
            <a:extLst>
              <a:ext uri="{FF2B5EF4-FFF2-40B4-BE49-F238E27FC236}">
                <a16:creationId xmlns:a16="http://schemas.microsoft.com/office/drawing/2014/main" id="{0742009C-4C7D-461B-B738-332C4B310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3313727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4EC01F5-510D-4E3A-B011-1E89A7F8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11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01E50A7-DDB5-4A9D-A7D0-519DBDBA2C54}"/>
              </a:ext>
            </a:extLst>
          </p:cNvPr>
          <p:cNvSpPr txBox="1"/>
          <p:nvPr/>
        </p:nvSpPr>
        <p:spPr>
          <a:xfrm>
            <a:off x="1236000" y="646975"/>
            <a:ext cx="9720000" cy="830997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600" b="1" dirty="0">
                <a:solidFill>
                  <a:srgbClr val="F6E0C0"/>
                </a:solidFill>
                <a:ea typeface="Times New Roman" panose="02020603050405020304" pitchFamily="18" charset="0"/>
              </a:rPr>
              <a:t>„Môžu podľa vás ľudia, utekajúci pred vojnou z Ukrajiny, ktorí sa u nás zamestnajú, pomôcť rozvoju slovenskej ekonomiky? Prečítam vám možnosti:“ </a:t>
            </a:r>
          </a:p>
          <a:p>
            <a:pPr algn="ctr"/>
            <a:r>
              <a:rPr lang="sk-SK" sz="16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Odpovede podľa volebných preferencií</a:t>
            </a:r>
            <a:endParaRPr lang="sk-SK" sz="16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7E492696-200F-4BD8-A381-A42ED60A9A53}"/>
              </a:ext>
            </a:extLst>
          </p:cNvPr>
          <p:cNvSpPr/>
          <p:nvPr/>
        </p:nvSpPr>
        <p:spPr>
          <a:xfrm>
            <a:off x="1236000" y="1548082"/>
            <a:ext cx="9720000" cy="447465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C0C2D7DF-8E26-4DD3-BC82-59FDD38CFD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608257"/>
              </p:ext>
            </p:extLst>
          </p:nvPr>
        </p:nvGraphicFramePr>
        <p:xfrm>
          <a:off x="1653988" y="1548081"/>
          <a:ext cx="8884024" cy="447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0482">
            <a:extLst>
              <a:ext uri="{FF2B5EF4-FFF2-40B4-BE49-F238E27FC236}">
                <a16:creationId xmlns:a16="http://schemas.microsoft.com/office/drawing/2014/main" id="{307A0064-9EBF-4F98-A455-F885ADF9D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1846956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4EC01F5-510D-4E3A-B011-1E89A7F8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12</a:t>
            </a:fld>
            <a:endParaRPr lang="sk-SK" dirty="0"/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7E492696-200F-4BD8-A381-A42ED60A9A53}"/>
              </a:ext>
            </a:extLst>
          </p:cNvPr>
          <p:cNvSpPr/>
          <p:nvPr/>
        </p:nvSpPr>
        <p:spPr>
          <a:xfrm>
            <a:off x="1236000" y="761530"/>
            <a:ext cx="9720000" cy="5251343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00DE96AF-ADF9-4568-B9BA-F6C4F46FAACB}"/>
              </a:ext>
            </a:extLst>
          </p:cNvPr>
          <p:cNvSpPr txBox="1"/>
          <p:nvPr/>
        </p:nvSpPr>
        <p:spPr>
          <a:xfrm>
            <a:off x="1252800" y="778794"/>
            <a:ext cx="97200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sk-SK" sz="1600" dirty="0"/>
              <a:t>Otázka znela: </a:t>
            </a:r>
            <a:r>
              <a:rPr lang="sk-SK" sz="1600" i="1" dirty="0"/>
              <a:t>„V súčasnosti na slovenskom pracovnom trhu existujú aj pracovné miesta, ktoré zamestnávatelia dlhodobo nevedia obsadiť. Môžu podľa vás ľudia, utekajúci pred vojnou z Ukrajiny, ktorí sa u nás zamestnajú, pomôcť rozvoju slovenskej ekonomiky? Prečítam vám možnosti:“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600" b="1" dirty="0"/>
              <a:t>Spolu 74,4%</a:t>
            </a:r>
            <a:r>
              <a:rPr lang="sk-SK" sz="1600" dirty="0"/>
              <a:t> dospelých občanov SR si myslí, že ukrajinskí vojnoví utečenci </a:t>
            </a:r>
            <a:r>
              <a:rPr lang="sk-SK" sz="1600" b="1" dirty="0"/>
              <a:t>môžu</a:t>
            </a:r>
            <a:r>
              <a:rPr lang="sk-SK" sz="1600" dirty="0"/>
              <a:t> pomôcť rozvoju slovenskej ekonomiky.</a:t>
            </a:r>
          </a:p>
          <a:p>
            <a:pPr marL="263525" lvl="0">
              <a:spcBef>
                <a:spcPts val="600"/>
              </a:spcBef>
            </a:pPr>
            <a:r>
              <a:rPr lang="sk-SK" sz="1600" dirty="0">
                <a:solidFill>
                  <a:srgbClr val="0070C0"/>
                </a:solidFill>
              </a:rPr>
              <a:t>V porovnaní s priemerným výsledkom túto odpoveď častejšie vyberali najmä muži, najstarší a najmladší opýtaní, VŠ vzdelaní, obyvatelia Bratislavského, Prešovského a Trenčianskeho kraja, občania slovenskej národnosti a voliči strán Progresívne Slovensko; SaS; KDH; OĽANO, Nova KÚ, ZZ.</a:t>
            </a:r>
          </a:p>
          <a:p>
            <a:pPr marL="263525" lvl="0">
              <a:spcBef>
                <a:spcPts val="600"/>
              </a:spcBef>
            </a:pPr>
            <a:endParaRPr lang="sk-SK" sz="1600" dirty="0">
              <a:solidFill>
                <a:srgbClr val="0070C0"/>
              </a:solidFill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Naopak, spolu 22,3%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opýtaných si myslí, že vojnoví utečenci z Ukrajiny, ktorí sa u nás zamestnajú,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nemôžu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pomôcť rozvoju slovenskej ekonomiky. </a:t>
            </a:r>
          </a:p>
          <a:p>
            <a:pPr marL="263525" lvl="0">
              <a:spcBef>
                <a:spcPts val="600"/>
              </a:spcBef>
            </a:pPr>
            <a:r>
              <a:rPr lang="sk-SK" sz="1600" dirty="0">
                <a:solidFill>
                  <a:srgbClr val="0070C0"/>
                </a:solidFill>
              </a:rPr>
              <a:t>Ide častejšie o ženy, opýtaných vo veku 34-49 rokov, respondentov, ktorí nemajú VŠ vzdelanie, obyvateľov Banskobystrického a Košického kraja, obyvateľov inej ako slovenskej národnosti a voličov strán </a:t>
            </a:r>
            <a:r>
              <a:rPr lang="sk-SK" sz="1600" dirty="0" err="1">
                <a:solidFill>
                  <a:srgbClr val="0070C0"/>
                </a:solidFill>
              </a:rPr>
              <a:t>Kotlebovci</a:t>
            </a:r>
            <a:r>
              <a:rPr lang="sk-SK" sz="1600" dirty="0">
                <a:solidFill>
                  <a:srgbClr val="0070C0"/>
                </a:solidFill>
              </a:rPr>
              <a:t>-ĽSNS,  SMER-SSD a Republika. </a:t>
            </a:r>
          </a:p>
          <a:p>
            <a:pPr marL="263525" lvl="0">
              <a:spcBef>
                <a:spcPts val="600"/>
              </a:spcBef>
            </a:pPr>
            <a:endParaRPr lang="sk-SK" sz="1600" dirty="0">
              <a:solidFill>
                <a:srgbClr val="0070C0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3,3%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respondentov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nevedelo resp. nechcelo odpovedať.</a:t>
            </a:r>
          </a:p>
        </p:txBody>
      </p:sp>
      <p:sp>
        <p:nvSpPr>
          <p:cNvPr id="9" name="TextBox 20482">
            <a:extLst>
              <a:ext uri="{FF2B5EF4-FFF2-40B4-BE49-F238E27FC236}">
                <a16:creationId xmlns:a16="http://schemas.microsoft.com/office/drawing/2014/main" id="{6A3CF734-EDA2-493C-8906-192FC5325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259167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10240"/>
          <p:cNvSpPr txBox="1">
            <a:spLocks noChangeArrowheads="1"/>
          </p:cNvSpPr>
          <p:nvPr/>
        </p:nvSpPr>
        <p:spPr bwMode="auto">
          <a:xfrm>
            <a:off x="1236000" y="2136339"/>
            <a:ext cx="9720000" cy="2585323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sk-SK" sz="5400" dirty="0">
              <a:solidFill>
                <a:srgbClr val="007C85"/>
              </a:solidFill>
            </a:endParaRPr>
          </a:p>
          <a:p>
            <a:r>
              <a:rPr lang="pt-BR" sz="5400" dirty="0">
                <a:solidFill>
                  <a:srgbClr val="007C85"/>
                </a:solidFill>
              </a:rPr>
              <a:t>METOD</a:t>
            </a:r>
            <a:r>
              <a:rPr lang="sk-SK" sz="5400" dirty="0">
                <a:solidFill>
                  <a:srgbClr val="007C85"/>
                </a:solidFill>
              </a:rPr>
              <a:t>IKA PRIESKUMU</a:t>
            </a:r>
          </a:p>
          <a:p>
            <a:endParaRPr lang="sk-SK" sz="5400" dirty="0">
              <a:solidFill>
                <a:srgbClr val="007C85"/>
              </a:solidFill>
            </a:endParaRP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8D69772F-F5AB-4326-911D-2D062DB3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7405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1908483" y="1441724"/>
            <a:ext cx="8137525" cy="106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sk-SK" altLang="sk-SK" dirty="0">
                <a:latin typeface="Calibri" panose="020F0502020204030204" pitchFamily="34" charset="0"/>
                <a:cs typeface="Arial" panose="020B0604020202020204" pitchFamily="34" charset="0"/>
              </a:rPr>
              <a:t>Prieskum bol vypracovaný podľa medzinárodných štandardov kvality WAPOR, ESOMAR a štandardov Slovenskej Asociácie Výskumných Agentúr (SAVA), ktorých je agentúra AKO členom. </a:t>
            </a:r>
            <a:endParaRPr lang="sk-SK" altLang="sk-SK" dirty="0">
              <a:latin typeface="Calibri" panose="020F0502020204030204" pitchFamily="34" charset="0"/>
            </a:endParaRPr>
          </a:p>
        </p:txBody>
      </p:sp>
      <p:pic>
        <p:nvPicPr>
          <p:cNvPr id="17412" name="Picture 13" descr="C:\Documents and Settings\zelmanova\Desktop\ESOMAR_member_RG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3960" y="3329280"/>
            <a:ext cx="2376488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0482">
            <a:extLst>
              <a:ext uri="{FF2B5EF4-FFF2-40B4-BE49-F238E27FC236}">
                <a16:creationId xmlns:a16="http://schemas.microsoft.com/office/drawing/2014/main" id="{52ABF982-1973-44C8-BD15-132609463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276A87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pt-BR" dirty="0">
                <a:solidFill>
                  <a:srgbClr val="007C85"/>
                </a:solidFill>
              </a:rPr>
              <a:t>METOD</a:t>
            </a:r>
            <a:r>
              <a:rPr lang="sk-SK" dirty="0">
                <a:solidFill>
                  <a:srgbClr val="007C85"/>
                </a:solidFill>
              </a:rPr>
              <a:t>IKA PRIESKUMU</a:t>
            </a:r>
          </a:p>
        </p:txBody>
      </p:sp>
      <p:pic>
        <p:nvPicPr>
          <p:cNvPr id="7" name="Rectangle 6147">
            <a:extLst>
              <a:ext uri="{FF2B5EF4-FFF2-40B4-BE49-F238E27FC236}">
                <a16:creationId xmlns:a16="http://schemas.microsoft.com/office/drawing/2014/main" id="{83D46623-BE7D-4492-BC7D-CF42006A65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7239" y="3196724"/>
            <a:ext cx="199707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6B1B09BF-0CD0-4B17-B44A-F345B143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14</a:t>
            </a:fld>
            <a:endParaRPr lang="sk-SK" dirty="0"/>
          </a:p>
        </p:txBody>
      </p:sp>
      <p:pic>
        <p:nvPicPr>
          <p:cNvPr id="4" name="Obrázok 3" descr="Obrázok, na ktorom je kreslenie, znak&#10;&#10;Automaticky generovaný popis">
            <a:extLst>
              <a:ext uri="{FF2B5EF4-FFF2-40B4-BE49-F238E27FC236}">
                <a16:creationId xmlns:a16="http://schemas.microsoft.com/office/drawing/2014/main" id="{F7C69A81-868E-40EC-B3EB-DD910AAAC3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902" y="3240380"/>
            <a:ext cx="2266950" cy="800100"/>
          </a:xfrm>
          <a:prstGeom prst="rect">
            <a:avLst/>
          </a:prstGeom>
        </p:spPr>
      </p:pic>
      <p:sp>
        <p:nvSpPr>
          <p:cNvPr id="9" name="TextBox 4">
            <a:extLst>
              <a:ext uri="{FF2B5EF4-FFF2-40B4-BE49-F238E27FC236}">
                <a16:creationId xmlns:a16="http://schemas.microsoft.com/office/drawing/2014/main" id="{496DD59C-E224-4FA1-BE39-66852505C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483" y="4882604"/>
            <a:ext cx="8137525" cy="4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sk-SK" altLang="sk-SK" dirty="0">
                <a:latin typeface="Calibri" panose="020F0502020204030204" pitchFamily="34" charset="0"/>
                <a:cs typeface="Arial" panose="020B0604020202020204" pitchFamily="34" charset="0"/>
              </a:rPr>
              <a:t>Agentúra AKO pôsobí na trhu 30 rokov. </a:t>
            </a:r>
            <a:endParaRPr lang="sk-SK" altLang="sk-SK" dirty="0">
              <a:latin typeface="Calibri" panose="020F0502020204030204" pitchFamily="34" charset="0"/>
            </a:endParaRP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7573900E-D4E3-47F9-84D8-6AA1399775CB}"/>
              </a:ext>
            </a:extLst>
          </p:cNvPr>
          <p:cNvSpPr/>
          <p:nvPr/>
        </p:nvSpPr>
        <p:spPr>
          <a:xfrm>
            <a:off x="1236000" y="696286"/>
            <a:ext cx="9720000" cy="5326446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72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3"/>
          <p:cNvSpPr txBox="1">
            <a:spLocks noChangeArrowheads="1"/>
          </p:cNvSpPr>
          <p:nvPr/>
        </p:nvSpPr>
        <p:spPr bwMode="auto">
          <a:xfrm>
            <a:off x="1847854" y="981076"/>
            <a:ext cx="8569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endParaRPr lang="sk-SK" altLang="sk-SK">
              <a:latin typeface="Calibri" panose="020F0502020204030204" pitchFamily="34" charset="0"/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74DF7A5F-76E7-4897-B587-0AFF2E48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15</a:t>
            </a:fld>
            <a:endParaRPr lang="sk-SK" dirty="0"/>
          </a:p>
        </p:txBody>
      </p:sp>
      <p:sp>
        <p:nvSpPr>
          <p:cNvPr id="8" name="TextBox 20482">
            <a:extLst>
              <a:ext uri="{FF2B5EF4-FFF2-40B4-BE49-F238E27FC236}">
                <a16:creationId xmlns:a16="http://schemas.microsoft.com/office/drawing/2014/main" id="{4B74EF4D-54DA-4F8C-950F-0BB1F6EDE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276A87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pt-BR" dirty="0">
                <a:solidFill>
                  <a:srgbClr val="007C85"/>
                </a:solidFill>
              </a:rPr>
              <a:t>METOD</a:t>
            </a:r>
            <a:r>
              <a:rPr lang="sk-SK" dirty="0">
                <a:solidFill>
                  <a:srgbClr val="007C85"/>
                </a:solidFill>
              </a:rPr>
              <a:t>IKA PRIESKUMU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35C970E6-DEBE-4FFE-8579-D629810C1538}"/>
              </a:ext>
            </a:extLst>
          </p:cNvPr>
          <p:cNvSpPr txBox="1"/>
          <p:nvPr/>
        </p:nvSpPr>
        <p:spPr>
          <a:xfrm>
            <a:off x="1236000" y="655993"/>
            <a:ext cx="9720000" cy="375552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b="1" dirty="0">
                <a:solidFill>
                  <a:srgbClr val="F6E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Parametre prieskumu</a:t>
            </a:r>
            <a:endParaRPr lang="sk-SK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C88AA54F-4A23-4CCA-AE7F-8D1295D6C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19875"/>
            <a:ext cx="9720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k-SK" altLang="sk-SK" sz="1200" b="1" dirty="0">
                <a:latin typeface="+mn-lt"/>
                <a:cs typeface="Arial" panose="020B0604020202020204" pitchFamily="34" charset="0"/>
              </a:rPr>
              <a:t>Metóda zberu dát: 				kvantitatívna, CATI – </a:t>
            </a:r>
            <a:r>
              <a:rPr lang="sk-SK" altLang="sk-SK" sz="1200" b="1" dirty="0" err="1">
                <a:latin typeface="+mn-lt"/>
                <a:cs typeface="Arial" panose="020B0604020202020204" pitchFamily="34" charset="0"/>
              </a:rPr>
              <a:t>Computer</a:t>
            </a:r>
            <a:r>
              <a:rPr lang="sk-SK" altLang="sk-SK" sz="1200" b="1" dirty="0">
                <a:latin typeface="+mn-lt"/>
                <a:cs typeface="Arial" panose="020B0604020202020204" pitchFamily="34" charset="0"/>
              </a:rPr>
              <a:t> Telephone </a:t>
            </a:r>
            <a:r>
              <a:rPr lang="sk-SK" altLang="sk-SK" sz="1200" b="1" dirty="0" err="1">
                <a:latin typeface="+mn-lt"/>
                <a:cs typeface="Arial" panose="020B0604020202020204" pitchFamily="34" charset="0"/>
              </a:rPr>
              <a:t>Assisted</a:t>
            </a:r>
            <a:r>
              <a:rPr lang="sk-SK" altLang="sk-SK" sz="12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sk-SK" altLang="sk-SK" sz="1200" b="1" dirty="0" err="1">
                <a:latin typeface="+mn-lt"/>
                <a:cs typeface="Arial" panose="020B0604020202020204" pitchFamily="34" charset="0"/>
              </a:rPr>
              <a:t>interviewing</a:t>
            </a:r>
            <a:r>
              <a:rPr lang="sk-SK" altLang="sk-SK" sz="1200" b="1" dirty="0">
                <a:latin typeface="+mn-lt"/>
                <a:cs typeface="Arial" panose="020B0604020202020204" pitchFamily="34" charset="0"/>
              </a:rPr>
              <a:t> (telefonicky)</a:t>
            </a:r>
          </a:p>
          <a:p>
            <a:endParaRPr lang="sk-SK" altLang="sk-SK" sz="1200" b="1" dirty="0">
              <a:latin typeface="+mn-lt"/>
              <a:cs typeface="Arial" panose="020B0604020202020204" pitchFamily="34" charset="0"/>
            </a:endParaRP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Veľkosť vzorky:				N = 1000</a:t>
            </a: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								(respondenti neboli oboznámení s tým, kto je zadávateľom prieskumu)</a:t>
            </a:r>
          </a:p>
          <a:p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Počet otázok:					2 meritórne + 5 sociodemografických + 1 </a:t>
            </a:r>
            <a:r>
              <a:rPr lang="sk-SK" altLang="sk-SK" sz="1200" dirty="0" err="1">
                <a:latin typeface="+mn-lt"/>
                <a:cs typeface="Arial" panose="020B0604020202020204" pitchFamily="34" charset="0"/>
              </a:rPr>
              <a:t>screeningová</a:t>
            </a:r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Termín zberu dát:				5.4. – 11.4.2022</a:t>
            </a:r>
          </a:p>
          <a:p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Štatistické spracovanie:			SPSS, Excel</a:t>
            </a:r>
          </a:p>
          <a:p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Zloženie výskumnej vzorky:			reprezentatívna voči dospelej populácii SR vo všetkých kvótnych znakoch</a:t>
            </a:r>
          </a:p>
          <a:p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pPr marL="2773363" indent="-2773363">
              <a:tabLst/>
            </a:pPr>
            <a:r>
              <a:rPr lang="sk-SK" altLang="sk-SK" sz="1200" dirty="0">
                <a:latin typeface="+mn-lt"/>
                <a:cs typeface="Arial" panose="020B0604020202020204" pitchFamily="34" charset="0"/>
              </a:rPr>
              <a:t>Metóda výberu vzorky:	náhodný (</a:t>
            </a:r>
            <a:r>
              <a:rPr lang="sk-SK" altLang="sk-SK" sz="1200" dirty="0" err="1">
                <a:latin typeface="+mn-lt"/>
                <a:cs typeface="Arial" panose="020B0604020202020204" pitchFamily="34" charset="0"/>
              </a:rPr>
              <a:t>randomizovaný</a:t>
            </a:r>
            <a:r>
              <a:rPr lang="sk-SK" altLang="sk-SK" sz="1200" dirty="0">
                <a:latin typeface="+mn-lt"/>
                <a:cs typeface="Arial" panose="020B0604020202020204" pitchFamily="34" charset="0"/>
              </a:rPr>
              <a:t>) + následne kvótny výber</a:t>
            </a:r>
          </a:p>
          <a:p>
            <a:pPr marL="2773363" indent="-2773363">
              <a:tabLst/>
            </a:pPr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pPr marL="2773363" indent="-2773363">
              <a:tabLst/>
            </a:pPr>
            <a:r>
              <a:rPr lang="sk-SK" altLang="sk-SK" sz="1200" dirty="0">
                <a:latin typeface="+mn-lt"/>
                <a:cs typeface="Arial" panose="020B0604020202020204" pitchFamily="34" charset="0"/>
              </a:rPr>
              <a:t>Kvótne znaky: 	vek, pohlavie, vzdelanie, kraj, národnosť</a:t>
            </a:r>
          </a:p>
          <a:p>
            <a:pPr marL="2773363" indent="-2773363">
              <a:tabLst/>
            </a:pPr>
            <a:r>
              <a:rPr lang="sk-SK" altLang="sk-SK" sz="1200" b="1" dirty="0">
                <a:solidFill>
                  <a:srgbClr val="007C85"/>
                </a:solidFill>
                <a:latin typeface="+mn-lt"/>
                <a:cs typeface="Arial" panose="020B0604020202020204" pitchFamily="34" charset="0"/>
              </a:rPr>
              <a:t>	</a:t>
            </a:r>
            <a:endParaRPr lang="sk-SK" altLang="sk-SK" sz="1200" dirty="0">
              <a:solidFill>
                <a:srgbClr val="00808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Báza pre výber:				</a:t>
            </a:r>
            <a:r>
              <a:rPr lang="sk-SK" altLang="sk-SK" sz="1200" dirty="0">
                <a:latin typeface="+mn-lt"/>
                <a:cs typeface="Arial" panose="020B0604020202020204" pitchFamily="34" charset="0"/>
                <a:hlinkClick r:id="rId2"/>
              </a:rPr>
              <a:t>www.statistics.sk</a:t>
            </a:r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Anketovanie:					školení tele-anketári</a:t>
            </a:r>
          </a:p>
          <a:p>
            <a:endParaRPr lang="sk-SK" altLang="sk-SK" sz="1200" dirty="0">
              <a:latin typeface="+mn-lt"/>
              <a:cs typeface="Arial" panose="020B0604020202020204" pitchFamily="34" charset="0"/>
            </a:endParaRPr>
          </a:p>
          <a:p>
            <a:r>
              <a:rPr lang="sk-SK" altLang="sk-SK" sz="1200" dirty="0">
                <a:latin typeface="+mn-lt"/>
                <a:cs typeface="Arial" panose="020B0604020202020204" pitchFamily="34" charset="0"/>
              </a:rPr>
              <a:t>Kontrola:					</a:t>
            </a:r>
            <a:r>
              <a:rPr lang="sk-SK" altLang="sk-SK" sz="1200" dirty="0" err="1">
                <a:latin typeface="+mn-lt"/>
                <a:cs typeface="Arial" panose="020B0604020202020204" pitchFamily="34" charset="0"/>
              </a:rPr>
              <a:t>script</a:t>
            </a:r>
            <a:r>
              <a:rPr lang="sk-SK" altLang="sk-SK" sz="1200" dirty="0">
                <a:latin typeface="+mn-lt"/>
                <a:cs typeface="Arial" panose="020B0604020202020204" pitchFamily="34" charset="0"/>
              </a:rPr>
              <a:t>, </a:t>
            </a:r>
            <a:r>
              <a:rPr lang="sk-SK" altLang="sk-SK" sz="1200" dirty="0" err="1">
                <a:latin typeface="+mn-lt"/>
                <a:cs typeface="Arial" panose="020B0604020202020204" pitchFamily="34" charset="0"/>
              </a:rPr>
              <a:t>príposluch</a:t>
            </a:r>
            <a:r>
              <a:rPr lang="sk-SK" altLang="sk-SK" sz="1200" dirty="0">
                <a:latin typeface="+mn-lt"/>
                <a:cs typeface="Arial" panose="020B0604020202020204" pitchFamily="34" charset="0"/>
              </a:rPr>
              <a:t>, spätná náhodná kontrola</a:t>
            </a:r>
          </a:p>
          <a:p>
            <a:r>
              <a:rPr lang="sk-SK" altLang="sk-SK" sz="1200" dirty="0">
                <a:solidFill>
                  <a:srgbClr val="2A6986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r>
              <a:rPr lang="sk-SK" altLang="sk-SK" sz="1200" b="1" dirty="0">
                <a:solidFill>
                  <a:srgbClr val="007C85"/>
                </a:solidFill>
                <a:latin typeface="+mn-lt"/>
                <a:cs typeface="Arial" panose="020B0604020202020204" pitchFamily="34" charset="0"/>
              </a:rPr>
              <a:t>UPOZORNENIE: 				Pri druhostupňových triedeniach boli výsledky zaokrúhľované na celé čísla, a preto sa 									v ich súčte môže prejaviť odchýlka spôsobená zaokrúhľovaním. </a:t>
            </a: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831A78B6-92CD-49B5-9824-9CED2E16C61B}"/>
              </a:ext>
            </a:extLst>
          </p:cNvPr>
          <p:cNvSpPr/>
          <p:nvPr/>
        </p:nvSpPr>
        <p:spPr>
          <a:xfrm>
            <a:off x="1236000" y="1110674"/>
            <a:ext cx="9720000" cy="4912058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9225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0482">
            <a:extLst>
              <a:ext uri="{FF2B5EF4-FFF2-40B4-BE49-F238E27FC236}">
                <a16:creationId xmlns:a16="http://schemas.microsoft.com/office/drawing/2014/main" id="{C18B398B-EFA0-45B7-9B67-9F2897DDF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276A87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pt-BR" dirty="0">
                <a:solidFill>
                  <a:srgbClr val="007C85"/>
                </a:solidFill>
              </a:rPr>
              <a:t>METOD</a:t>
            </a:r>
            <a:r>
              <a:rPr lang="sk-SK" dirty="0">
                <a:solidFill>
                  <a:srgbClr val="007C85"/>
                </a:solidFill>
              </a:rPr>
              <a:t>IKA PRIESKUMU</a:t>
            </a: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1892A8DA-70BE-453F-8133-8A0FE20B6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16</a:t>
            </a:fld>
            <a:endParaRPr lang="sk-SK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2BE918C6-2B87-47EB-913F-F1F49746157F}"/>
              </a:ext>
            </a:extLst>
          </p:cNvPr>
          <p:cNvSpPr txBox="1"/>
          <p:nvPr/>
        </p:nvSpPr>
        <p:spPr>
          <a:xfrm>
            <a:off x="1236000" y="655993"/>
            <a:ext cx="9720000" cy="375552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b="1" dirty="0">
                <a:solidFill>
                  <a:srgbClr val="F6E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Zloženie prieskumnej vzorky</a:t>
            </a:r>
            <a:endParaRPr lang="sk-SK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7C80DAFE-6A8C-4EAB-B1F2-57FE4633E44E}"/>
              </a:ext>
            </a:extLst>
          </p:cNvPr>
          <p:cNvSpPr/>
          <p:nvPr/>
        </p:nvSpPr>
        <p:spPr>
          <a:xfrm>
            <a:off x="1236000" y="1110674"/>
            <a:ext cx="9720000" cy="4912058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BD7867A6-3518-4161-8C3F-BEA6606D7AE4}"/>
              </a:ext>
            </a:extLst>
          </p:cNvPr>
          <p:cNvSpPr txBox="1"/>
          <p:nvPr/>
        </p:nvSpPr>
        <p:spPr>
          <a:xfrm>
            <a:off x="9271804" y="2274838"/>
            <a:ext cx="2424896" cy="2308324"/>
          </a:xfrm>
          <a:prstGeom prst="rect">
            <a:avLst/>
          </a:prstGeom>
          <a:solidFill>
            <a:schemeClr val="bg1"/>
          </a:solidFill>
          <a:ln w="38100">
            <a:solidFill>
              <a:srgbClr val="007C8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sk-SK" sz="1600" b="1" i="1" dirty="0">
                <a:solidFill>
                  <a:srgbClr val="007C85"/>
                </a:solidFill>
              </a:rPr>
              <a:t>Výskumná vzorka bola reprezentatívna voči dospelej populácii SR </a:t>
            </a:r>
          </a:p>
          <a:p>
            <a:r>
              <a:rPr lang="sk-SK" sz="1600" b="1" i="1" dirty="0">
                <a:solidFill>
                  <a:srgbClr val="007C85"/>
                </a:solidFill>
              </a:rPr>
              <a:t>z hľadiska pohlavia, veku, vzdelania, kraja </a:t>
            </a:r>
          </a:p>
          <a:p>
            <a:r>
              <a:rPr lang="sk-SK" sz="1600" b="1" i="1" dirty="0">
                <a:solidFill>
                  <a:srgbClr val="007C85"/>
                </a:solidFill>
              </a:rPr>
              <a:t>a národnosti, a preto je možné závery v tejto správe zovšeobecniť </a:t>
            </a:r>
          </a:p>
          <a:p>
            <a:r>
              <a:rPr lang="sk-SK" sz="1600" b="1" i="1" dirty="0">
                <a:solidFill>
                  <a:srgbClr val="007C85"/>
                </a:solidFill>
              </a:rPr>
              <a:t>na celú dospelú populáciu. 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2AA56EEE-BBAD-48E5-B9F5-4499FE02F8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087936"/>
              </p:ext>
            </p:extLst>
          </p:nvPr>
        </p:nvGraphicFramePr>
        <p:xfrm>
          <a:off x="1236001" y="1110673"/>
          <a:ext cx="8674762" cy="4912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0859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10240"/>
          <p:cNvSpPr txBox="1">
            <a:spLocks noChangeArrowheads="1"/>
          </p:cNvSpPr>
          <p:nvPr/>
        </p:nvSpPr>
        <p:spPr bwMode="auto">
          <a:xfrm>
            <a:off x="1236000" y="2213283"/>
            <a:ext cx="9720000" cy="243143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sk-SK" sz="3200" dirty="0">
              <a:solidFill>
                <a:srgbClr val="007C85"/>
              </a:solidFill>
            </a:endParaRPr>
          </a:p>
          <a:p>
            <a:r>
              <a:rPr lang="sk-SK" sz="4000" dirty="0">
                <a:solidFill>
                  <a:srgbClr val="007C85"/>
                </a:solidFill>
              </a:rPr>
              <a:t>Ďakujeme za pozornosť</a:t>
            </a:r>
          </a:p>
          <a:p>
            <a:r>
              <a:rPr lang="sk-SK" sz="4800" dirty="0">
                <a:solidFill>
                  <a:srgbClr val="007C85"/>
                </a:solidFill>
                <a:sym typeface="Wingdings" panose="05000000000000000000" pitchFamily="2" charset="2"/>
              </a:rPr>
              <a:t></a:t>
            </a:r>
            <a:endParaRPr lang="sk-SK" sz="4800" dirty="0">
              <a:solidFill>
                <a:srgbClr val="007C85"/>
              </a:solidFill>
            </a:endParaRPr>
          </a:p>
          <a:p>
            <a:endParaRPr lang="sk-SK" sz="3200" dirty="0">
              <a:solidFill>
                <a:srgbClr val="007C85"/>
              </a:solidFill>
            </a:endParaRP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BFDB8F6C-C189-4726-9C90-AC45C1D48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17379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8F360AA-9EA1-4F6C-B091-047E64DA9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18</a:t>
            </a:fld>
            <a:endParaRPr lang="sk-SK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3D62AED-0935-4C54-AF40-2E3F3286C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796746"/>
            <a:ext cx="8883650" cy="534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sk-SK" altLang="sk-SK" sz="1200" dirty="0">
              <a:solidFill>
                <a:srgbClr val="007C85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sk-SK" altLang="sk-SK" sz="12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- - - - - - - - - - - - - - - - - - - - - - - - - - - - - KONTAKTY - - - - – - - - - - - - - - - - - - - - - - - </a:t>
            </a: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- - - - </a:t>
            </a:r>
          </a:p>
          <a:p>
            <a:pPr>
              <a:spcBef>
                <a:spcPct val="50000"/>
              </a:spcBef>
              <a:buFontTx/>
              <a:buNone/>
            </a:pPr>
            <a:endParaRPr lang="sk-SK" altLang="sk-SK" sz="1400" dirty="0">
              <a:solidFill>
                <a:srgbClr val="007C85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Realizátor výskumu:		AKO®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Agentúra pre marketingový výskum trhu, reklamy a médií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Kontakt:			Karadžičova 41, 811 07 Bratislava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02 / 5557 3245, </a:t>
            </a: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ako@ako.sk</a:t>
            </a:r>
            <a:endParaRPr lang="sk-SK" altLang="sk-SK" sz="1400" dirty="0">
              <a:solidFill>
                <a:srgbClr val="007C85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sk-SK" altLang="sk-SK" sz="1400" dirty="0">
              <a:solidFill>
                <a:srgbClr val="007C85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Autori:			Mgr.  Kamila  H ř í c h o v á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</a:t>
            </a:r>
            <a:r>
              <a:rPr lang="pt-BR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Mgr. </a:t>
            </a: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pt-BR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Václav  H ř í c h </a:t>
            </a:r>
            <a:endParaRPr lang="sk-SK" altLang="sk-SK" sz="1400" dirty="0">
              <a:solidFill>
                <a:srgbClr val="007C85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Mgr.  Dominika  O n d r e j k o v á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Mgr.  Barbora  Č a m b a l o v á											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Organizačný tím:		Táňa  D i t </a:t>
            </a:r>
            <a:r>
              <a:rPr lang="sk-SK" altLang="sk-SK" sz="1400" dirty="0" err="1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</a:t>
            </a: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r i c h o v á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</a:t>
            </a:r>
            <a:endParaRPr lang="sk-SK" altLang="sk-SK" sz="800" dirty="0">
              <a:solidFill>
                <a:srgbClr val="007C85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ct val="50000"/>
              </a:spcBef>
              <a:spcAft>
                <a:spcPct val="15000"/>
              </a:spcAft>
              <a:buFontTx/>
              <a:buNone/>
            </a:pPr>
            <a:endParaRPr lang="sk-SK" altLang="sk-SK" sz="800" dirty="0">
              <a:solidFill>
                <a:srgbClr val="007C85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spcBef>
                <a:spcPct val="50000"/>
              </a:spcBef>
              <a:spcAft>
                <a:spcPct val="15000"/>
              </a:spcAft>
              <a:buFontTx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Bratislava, apríl 2022							22-68</a:t>
            </a:r>
          </a:p>
          <a:p>
            <a:pPr>
              <a:spcBef>
                <a:spcPct val="50000"/>
              </a:spcBef>
              <a:spcAft>
                <a:spcPct val="15000"/>
              </a:spcAft>
              <a:buFontTx/>
              <a:buNone/>
            </a:pPr>
            <a:r>
              <a:rPr lang="sk-SK" altLang="sk-SK" sz="1400" dirty="0">
                <a:solidFill>
                  <a:srgbClr val="007C8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- - – - - - - - - - - - - - - - - - - - - – - - - - - - - - - - - - - - - - - - - - - - - - - - - - - - - -</a:t>
            </a:r>
          </a:p>
        </p:txBody>
      </p:sp>
    </p:spTree>
    <p:extLst>
      <p:ext uri="{BB962C8B-B14F-4D97-AF65-F5344CB8AC3E}">
        <p14:creationId xmlns:p14="http://schemas.microsoft.com/office/powerpoint/2010/main" val="128502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10240"/>
          <p:cNvSpPr txBox="1">
            <a:spLocks noChangeArrowheads="1"/>
          </p:cNvSpPr>
          <p:nvPr/>
        </p:nvSpPr>
        <p:spPr bwMode="auto">
          <a:xfrm>
            <a:off x="1236000" y="2136339"/>
            <a:ext cx="9720000" cy="2585323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endParaRPr lang="sk-SK" sz="5400" dirty="0">
              <a:solidFill>
                <a:srgbClr val="007C85"/>
              </a:solidFill>
            </a:endParaRPr>
          </a:p>
          <a:p>
            <a:r>
              <a:rPr lang="sk-SK" sz="5400" dirty="0">
                <a:solidFill>
                  <a:srgbClr val="007C85"/>
                </a:solidFill>
              </a:rPr>
              <a:t>VÝSLEDKY PRIESKUMU</a:t>
            </a:r>
          </a:p>
          <a:p>
            <a:endParaRPr lang="sk-SK" sz="5400" dirty="0">
              <a:solidFill>
                <a:srgbClr val="007C85"/>
              </a:solidFill>
            </a:endParaRP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C64E00F0-959F-4171-B106-8495F848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967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10240"/>
          <p:cNvSpPr txBox="1">
            <a:spLocks noChangeArrowheads="1"/>
          </p:cNvSpPr>
          <p:nvPr/>
        </p:nvSpPr>
        <p:spPr bwMode="auto">
          <a:xfrm>
            <a:off x="1236000" y="2037388"/>
            <a:ext cx="9720000" cy="1877437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sz="4400" dirty="0">
                <a:solidFill>
                  <a:srgbClr val="007C85"/>
                </a:solidFill>
              </a:rPr>
              <a:t>2. 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sz="3600" dirty="0">
                <a:solidFill>
                  <a:srgbClr val="007C85"/>
                </a:solidFill>
              </a:rPr>
              <a:t>ZAMESTNÁVANIE UKRAJINCOV a UKRAJINIEK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sz="3600" dirty="0">
                <a:solidFill>
                  <a:srgbClr val="007C85"/>
                </a:solidFill>
              </a:rPr>
              <a:t>v SR</a:t>
            </a: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C64E00F0-959F-4171-B106-8495F848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943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87E190D9-1E30-4B79-9FE5-1AF17AF42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4</a:t>
            </a:fld>
            <a:endParaRPr lang="sk-SK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AA30D9D-1847-4D02-910A-A569DCD7030C}"/>
              </a:ext>
            </a:extLst>
          </p:cNvPr>
          <p:cNvSpPr txBox="1"/>
          <p:nvPr/>
        </p:nvSpPr>
        <p:spPr>
          <a:xfrm>
            <a:off x="1236000" y="3105835"/>
            <a:ext cx="9720000" cy="923330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b="1" dirty="0">
                <a:solidFill>
                  <a:srgbClr val="F6E0C0"/>
                </a:solidFill>
                <a:effectLst/>
                <a:ea typeface="Times New Roman" panose="02020603050405020304" pitchFamily="18" charset="0"/>
              </a:rPr>
              <a:t>„</a:t>
            </a:r>
            <a:r>
              <a:rPr lang="sk-SK" b="1" dirty="0">
                <a:solidFill>
                  <a:srgbClr val="F6E0C0"/>
                </a:solidFill>
              </a:rPr>
              <a:t>V súčasnosti na slovenskom pracovnom trhu existujú aj pracovné miesta, ktoré zamestnávatelia dlhodobo nevedia obsadiť. Môžu podľa vás ľudia, utekajúci pred vojnou z Ukrajiny, ktorí sa u nás zamestnajú, pomôcť rozvoju slovenskej ekonomiky? Prečítam vám možnosti:“</a:t>
            </a:r>
            <a:endParaRPr lang="sk-SK" sz="1800" b="1" dirty="0">
              <a:solidFill>
                <a:srgbClr val="F6E0C0"/>
              </a:solidFill>
            </a:endParaRPr>
          </a:p>
        </p:txBody>
      </p:sp>
      <p:sp>
        <p:nvSpPr>
          <p:cNvPr id="3" name="TextBox 20482">
            <a:extLst>
              <a:ext uri="{FF2B5EF4-FFF2-40B4-BE49-F238E27FC236}">
                <a16:creationId xmlns:a16="http://schemas.microsoft.com/office/drawing/2014/main" id="{93592353-0253-4DBC-9B2D-226FF2522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221254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E073EECC-C208-4451-BD2D-B57F68ABB5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538152"/>
              </p:ext>
            </p:extLst>
          </p:nvPr>
        </p:nvGraphicFramePr>
        <p:xfrm>
          <a:off x="2167376" y="1548082"/>
          <a:ext cx="8478165" cy="447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4EC01F5-510D-4E3A-B011-1E89A7F8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5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01E50A7-DDB5-4A9D-A7D0-519DBDBA2C54}"/>
              </a:ext>
            </a:extLst>
          </p:cNvPr>
          <p:cNvSpPr txBox="1"/>
          <p:nvPr/>
        </p:nvSpPr>
        <p:spPr>
          <a:xfrm>
            <a:off x="1236000" y="646975"/>
            <a:ext cx="9720000" cy="830997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200" b="1" dirty="0">
                <a:solidFill>
                  <a:srgbClr val="F6E0C0"/>
                </a:solidFill>
                <a:effectLst/>
                <a:ea typeface="Times New Roman" panose="02020603050405020304" pitchFamily="18" charset="0"/>
              </a:rPr>
              <a:t>„</a:t>
            </a:r>
            <a:r>
              <a:rPr lang="sk-SK" sz="1600" b="1" dirty="0">
                <a:solidFill>
                  <a:srgbClr val="F6E0C0"/>
                </a:solidFill>
              </a:rPr>
              <a:t>Môžu podľa vás ľudia, utekajúci pred vojnou z Ukrajiny, ktorí sa u nás zamestnajú, pomôcť rozvoju slovenskej ekonomiky? Prečítam vám možnosti:“ </a:t>
            </a:r>
          </a:p>
          <a:p>
            <a:pPr algn="ctr"/>
            <a:r>
              <a:rPr lang="sk-SK" sz="16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Odpovede všetkých respondentov</a:t>
            </a:r>
            <a:endParaRPr lang="sk-SK" sz="16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7E492696-200F-4BD8-A381-A42ED60A9A53}"/>
              </a:ext>
            </a:extLst>
          </p:cNvPr>
          <p:cNvSpPr/>
          <p:nvPr/>
        </p:nvSpPr>
        <p:spPr>
          <a:xfrm>
            <a:off x="1236000" y="1548082"/>
            <a:ext cx="9720000" cy="447465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A978E331-1B65-4527-A537-5EA2F611AB52}"/>
              </a:ext>
            </a:extLst>
          </p:cNvPr>
          <p:cNvSpPr txBox="1"/>
          <p:nvPr/>
        </p:nvSpPr>
        <p:spPr>
          <a:xfrm>
            <a:off x="749328" y="1675166"/>
            <a:ext cx="973343" cy="369332"/>
          </a:xfrm>
          <a:prstGeom prst="rect">
            <a:avLst/>
          </a:prstGeom>
          <a:solidFill>
            <a:srgbClr val="007C85"/>
          </a:solidFill>
          <a:ln>
            <a:solidFill>
              <a:srgbClr val="007C8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rgbClr val="F6E0C0"/>
                </a:solidFill>
              </a:rPr>
              <a:t>N= 1000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6184645" y="4960419"/>
            <a:ext cx="1901520" cy="70788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>
                <a:solidFill>
                  <a:srgbClr val="00B050"/>
                </a:solidFill>
              </a:rPr>
              <a:t>Môžu pomôcť:</a:t>
            </a:r>
          </a:p>
          <a:p>
            <a:pPr algn="ctr"/>
            <a:r>
              <a:rPr lang="sk-SK" sz="2000" b="1" dirty="0">
                <a:solidFill>
                  <a:srgbClr val="00B050"/>
                </a:solidFill>
              </a:rPr>
              <a:t>74,4%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1345191" y="2187902"/>
            <a:ext cx="1215249" cy="10156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>
                <a:solidFill>
                  <a:srgbClr val="C00000"/>
                </a:solidFill>
              </a:rPr>
              <a:t>Nemôžu pomôcť:</a:t>
            </a:r>
          </a:p>
          <a:p>
            <a:pPr algn="ctr"/>
            <a:r>
              <a:rPr lang="sk-SK" sz="2000" b="1" dirty="0">
                <a:solidFill>
                  <a:srgbClr val="C00000"/>
                </a:solidFill>
              </a:rPr>
              <a:t>22,3%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5" name="Pravá jednoduchá zátvorka 14">
            <a:extLst>
              <a:ext uri="{FF2B5EF4-FFF2-40B4-BE49-F238E27FC236}">
                <a16:creationId xmlns:a16="http://schemas.microsoft.com/office/drawing/2014/main" id="{22545783-564A-4EB4-B96A-12950BA75700}"/>
              </a:ext>
            </a:extLst>
          </p:cNvPr>
          <p:cNvSpPr/>
          <p:nvPr/>
        </p:nvSpPr>
        <p:spPr>
          <a:xfrm rot="1687666">
            <a:off x="5792994" y="3404103"/>
            <a:ext cx="466164" cy="2282458"/>
          </a:xfrm>
          <a:prstGeom prst="rightBracket">
            <a:avLst>
              <a:gd name="adj" fmla="val 21794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Pravá jednoduchá zátvorka 15">
            <a:extLst>
              <a:ext uri="{FF2B5EF4-FFF2-40B4-BE49-F238E27FC236}">
                <a16:creationId xmlns:a16="http://schemas.microsoft.com/office/drawing/2014/main" id="{8F2E284B-F9C4-4ABA-AF9F-EC3DF63AF2A2}"/>
              </a:ext>
            </a:extLst>
          </p:cNvPr>
          <p:cNvSpPr/>
          <p:nvPr/>
        </p:nvSpPr>
        <p:spPr>
          <a:xfrm rot="12987227">
            <a:off x="3065789" y="1808383"/>
            <a:ext cx="466164" cy="1796232"/>
          </a:xfrm>
          <a:prstGeom prst="rightBracket">
            <a:avLst>
              <a:gd name="adj" fmla="val 2179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TextBox 20482">
            <a:extLst>
              <a:ext uri="{FF2B5EF4-FFF2-40B4-BE49-F238E27FC236}">
                <a16:creationId xmlns:a16="http://schemas.microsoft.com/office/drawing/2014/main" id="{747E5E2A-5385-413A-9E46-B8ACD9334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181731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4EC01F5-510D-4E3A-B011-1E89A7F8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6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01E50A7-DDB5-4A9D-A7D0-519DBDBA2C54}"/>
              </a:ext>
            </a:extLst>
          </p:cNvPr>
          <p:cNvSpPr txBox="1"/>
          <p:nvPr/>
        </p:nvSpPr>
        <p:spPr>
          <a:xfrm>
            <a:off x="1236000" y="646975"/>
            <a:ext cx="9720000" cy="830997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600" b="1" dirty="0">
                <a:solidFill>
                  <a:srgbClr val="F6E0C0"/>
                </a:solidFill>
                <a:ea typeface="Times New Roman" panose="02020603050405020304" pitchFamily="18" charset="0"/>
              </a:rPr>
              <a:t>„</a:t>
            </a:r>
            <a:r>
              <a:rPr lang="sk-SK" sz="1600" b="1" dirty="0">
                <a:solidFill>
                  <a:srgbClr val="F6E0C0"/>
                </a:solidFill>
              </a:rPr>
              <a:t>Môžu podľa vás ľudia, utekajúci pred vojnou z Ukrajiny, ktorí sa u nás zamestnajú, pomôcť rozvoju slovenskej ekonomiky? Prečítam vám možnosti:“ </a:t>
            </a:r>
          </a:p>
          <a:p>
            <a:pPr algn="ctr"/>
            <a:r>
              <a:rPr lang="sk-SK" sz="16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Odpovede podľa sociodemografických odpovedí</a:t>
            </a:r>
            <a:endParaRPr lang="sk-SK" sz="16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7E492696-200F-4BD8-A381-A42ED60A9A53}"/>
              </a:ext>
            </a:extLst>
          </p:cNvPr>
          <p:cNvSpPr/>
          <p:nvPr/>
        </p:nvSpPr>
        <p:spPr>
          <a:xfrm>
            <a:off x="1236000" y="1548082"/>
            <a:ext cx="9720000" cy="447465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C1446A2-A62C-4237-923E-B5FC40B6C7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1592062"/>
              </p:ext>
            </p:extLst>
          </p:nvPr>
        </p:nvGraphicFramePr>
        <p:xfrm>
          <a:off x="1639556" y="1548082"/>
          <a:ext cx="8912888" cy="447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0482">
            <a:extLst>
              <a:ext uri="{FF2B5EF4-FFF2-40B4-BE49-F238E27FC236}">
                <a16:creationId xmlns:a16="http://schemas.microsoft.com/office/drawing/2014/main" id="{FFDF24AE-7AD5-4D5F-A5A7-4DB5F3BA0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1710683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4EC01F5-510D-4E3A-B011-1E89A7F8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7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01E50A7-DDB5-4A9D-A7D0-519DBDBA2C54}"/>
              </a:ext>
            </a:extLst>
          </p:cNvPr>
          <p:cNvSpPr txBox="1"/>
          <p:nvPr/>
        </p:nvSpPr>
        <p:spPr>
          <a:xfrm>
            <a:off x="1236000" y="646975"/>
            <a:ext cx="9720000" cy="830997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600" b="1" dirty="0">
                <a:solidFill>
                  <a:srgbClr val="F6E0C0"/>
                </a:solidFill>
                <a:ea typeface="Times New Roman" panose="02020603050405020304" pitchFamily="18" charset="0"/>
              </a:rPr>
              <a:t>„</a:t>
            </a:r>
            <a:r>
              <a:rPr lang="sk-SK" sz="1600" b="1" dirty="0">
                <a:solidFill>
                  <a:srgbClr val="F6E0C0"/>
                </a:solidFill>
              </a:rPr>
              <a:t>Môžu podľa vás ľudia, utekajúci pred vojnou z Ukrajiny, ktorí sa u nás zamestnajú, pomôcť rozvoju slovenskej ekonomiky? Prečítam vám možnosti:“ </a:t>
            </a:r>
          </a:p>
          <a:p>
            <a:pPr algn="ctr"/>
            <a:r>
              <a:rPr lang="sk-SK" sz="16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Odpovede podľa sociodemografických odpovedí</a:t>
            </a:r>
            <a:endParaRPr lang="sk-SK" sz="16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7E492696-200F-4BD8-A381-A42ED60A9A53}"/>
              </a:ext>
            </a:extLst>
          </p:cNvPr>
          <p:cNvSpPr/>
          <p:nvPr/>
        </p:nvSpPr>
        <p:spPr>
          <a:xfrm>
            <a:off x="1236000" y="1548082"/>
            <a:ext cx="9720000" cy="447465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C1446A2-A62C-4237-923E-B5FC40B6C7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772557"/>
              </p:ext>
            </p:extLst>
          </p:nvPr>
        </p:nvGraphicFramePr>
        <p:xfrm>
          <a:off x="1639556" y="1548082"/>
          <a:ext cx="8912888" cy="447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0482">
            <a:extLst>
              <a:ext uri="{FF2B5EF4-FFF2-40B4-BE49-F238E27FC236}">
                <a16:creationId xmlns:a16="http://schemas.microsoft.com/office/drawing/2014/main" id="{3AB96BF4-3BAF-4B97-9306-99195B970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46066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4EC01F5-510D-4E3A-B011-1E89A7F8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8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01E50A7-DDB5-4A9D-A7D0-519DBDBA2C54}"/>
              </a:ext>
            </a:extLst>
          </p:cNvPr>
          <p:cNvSpPr txBox="1"/>
          <p:nvPr/>
        </p:nvSpPr>
        <p:spPr>
          <a:xfrm>
            <a:off x="1236000" y="646975"/>
            <a:ext cx="9720000" cy="830997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600" b="1" dirty="0">
                <a:solidFill>
                  <a:srgbClr val="F6E0C0"/>
                </a:solidFill>
                <a:ea typeface="Times New Roman" panose="02020603050405020304" pitchFamily="18" charset="0"/>
              </a:rPr>
              <a:t>„</a:t>
            </a:r>
            <a:r>
              <a:rPr lang="sk-SK" sz="1600" b="1" dirty="0">
                <a:solidFill>
                  <a:srgbClr val="F6E0C0"/>
                </a:solidFill>
              </a:rPr>
              <a:t>Môžu podľa vás ľudia, utekajúci pred vojnou z Ukrajiny, ktorí sa u nás zamestnajú, pomôcť rozvoju slovenskej ekonomiky? Prečítam vám možnosti:“ </a:t>
            </a:r>
          </a:p>
          <a:p>
            <a:pPr algn="ctr"/>
            <a:r>
              <a:rPr lang="sk-SK" sz="16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Odpovede podľa sociodemografických odpovedí</a:t>
            </a:r>
            <a:endParaRPr lang="sk-SK" sz="16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7E492696-200F-4BD8-A381-A42ED60A9A53}"/>
              </a:ext>
            </a:extLst>
          </p:cNvPr>
          <p:cNvSpPr/>
          <p:nvPr/>
        </p:nvSpPr>
        <p:spPr>
          <a:xfrm>
            <a:off x="1236000" y="1548082"/>
            <a:ext cx="9720000" cy="447465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C1446A2-A62C-4237-923E-B5FC40B6C7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249097"/>
              </p:ext>
            </p:extLst>
          </p:nvPr>
        </p:nvGraphicFramePr>
        <p:xfrm>
          <a:off x="1639556" y="1548082"/>
          <a:ext cx="8912888" cy="447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0482">
            <a:extLst>
              <a:ext uri="{FF2B5EF4-FFF2-40B4-BE49-F238E27FC236}">
                <a16:creationId xmlns:a16="http://schemas.microsoft.com/office/drawing/2014/main" id="{BDA82CC1-63E9-481B-B504-A31FDCACC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424459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4EC01F5-510D-4E3A-B011-1E89A7F8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21EE-E470-455F-A79A-99BAC7D9B894}" type="slidenum">
              <a:rPr lang="sk-SK" smtClean="0"/>
              <a:pPr/>
              <a:t>9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01E50A7-DDB5-4A9D-A7D0-519DBDBA2C54}"/>
              </a:ext>
            </a:extLst>
          </p:cNvPr>
          <p:cNvSpPr txBox="1"/>
          <p:nvPr/>
        </p:nvSpPr>
        <p:spPr>
          <a:xfrm>
            <a:off x="1236000" y="646975"/>
            <a:ext cx="9720000" cy="830997"/>
          </a:xfrm>
          <a:prstGeom prst="rect">
            <a:avLst/>
          </a:prstGeom>
          <a:solidFill>
            <a:srgbClr val="007C8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600" b="1" dirty="0">
                <a:solidFill>
                  <a:srgbClr val="F6E0C0"/>
                </a:solidFill>
                <a:ea typeface="Times New Roman" panose="02020603050405020304" pitchFamily="18" charset="0"/>
              </a:rPr>
              <a:t>„</a:t>
            </a:r>
            <a:r>
              <a:rPr lang="sk-SK" sz="1600" b="1" dirty="0">
                <a:solidFill>
                  <a:srgbClr val="F6E0C0"/>
                </a:solidFill>
              </a:rPr>
              <a:t>Môžu podľa vás ľudia, utekajúci pred vojnou z Ukrajiny, ktorí sa u nás zamestnajú, pomôcť rozvoju slovenskej ekonomiky? Prečítam vám možnosti:“ </a:t>
            </a:r>
          </a:p>
          <a:p>
            <a:pPr algn="ctr"/>
            <a:r>
              <a:rPr lang="sk-SK" sz="1600" b="1" dirty="0">
                <a:solidFill>
                  <a:srgbClr val="92D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Odpovede podľa sociodemografických odpovedí</a:t>
            </a:r>
            <a:endParaRPr lang="sk-SK" sz="1600" dirty="0">
              <a:solidFill>
                <a:srgbClr val="92D05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7E492696-200F-4BD8-A381-A42ED60A9A53}"/>
              </a:ext>
            </a:extLst>
          </p:cNvPr>
          <p:cNvSpPr/>
          <p:nvPr/>
        </p:nvSpPr>
        <p:spPr>
          <a:xfrm>
            <a:off x="1236000" y="1548082"/>
            <a:ext cx="9720000" cy="447465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C1446A2-A62C-4237-923E-B5FC40B6C7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755108"/>
              </p:ext>
            </p:extLst>
          </p:nvPr>
        </p:nvGraphicFramePr>
        <p:xfrm>
          <a:off x="1639556" y="1548082"/>
          <a:ext cx="8912888" cy="447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0482">
            <a:extLst>
              <a:ext uri="{FF2B5EF4-FFF2-40B4-BE49-F238E27FC236}">
                <a16:creationId xmlns:a16="http://schemas.microsoft.com/office/drawing/2014/main" id="{770BED66-3DD0-4DA5-A8B6-CE28023B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000" y="115200"/>
            <a:ext cx="9720000" cy="461665"/>
          </a:xfrm>
          <a:prstGeom prst="rect">
            <a:avLst/>
          </a:prstGeom>
          <a:solidFill>
            <a:srgbClr val="F6E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 defTabSz="912813">
              <a:defRPr sz="2400" b="1">
                <a:solidFill>
                  <a:srgbClr val="007C85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latin typeface="Arial" panose="020B0604020202020204" pitchFamily="34" charset="0"/>
              </a:defRPr>
            </a:lvl2pPr>
            <a:lvl3pPr marL="1143000" indent="-228600" defTabSz="912813">
              <a:defRPr>
                <a:latin typeface="Arial" panose="020B0604020202020204" pitchFamily="34" charset="0"/>
              </a:defRPr>
            </a:lvl3pPr>
            <a:lvl4pPr marL="1600200" indent="-228600" defTabSz="912813">
              <a:defRPr>
                <a:latin typeface="Arial" panose="020B0604020202020204" pitchFamily="34" charset="0"/>
              </a:defRPr>
            </a:lvl4pPr>
            <a:lvl5pPr marL="2057400" indent="-228600" defTabSz="912813">
              <a:defRPr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57200">
              <a:defRPr/>
            </a:pPr>
            <a:r>
              <a:rPr lang="sk-SK" sz="2400" dirty="0">
                <a:solidFill>
                  <a:srgbClr val="007C85"/>
                </a:solidFill>
              </a:rPr>
              <a:t>2. ZAMESTNÁVANIE </a:t>
            </a:r>
            <a:r>
              <a:rPr lang="sk-SK" dirty="0"/>
              <a:t>UKRAJINCOV A UKRAJINIEK v SR (vojnových utečencov)</a:t>
            </a:r>
          </a:p>
        </p:txBody>
      </p:sp>
    </p:spTree>
    <p:extLst>
      <p:ext uri="{BB962C8B-B14F-4D97-AF65-F5344CB8AC3E}">
        <p14:creationId xmlns:p14="http://schemas.microsoft.com/office/powerpoint/2010/main" val="2090433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TM03457444[[fn=Základ]]</Template>
  <TotalTime>51566</TotalTime>
  <Words>1177</Words>
  <Application>Microsoft Macintosh PowerPoint</Application>
  <PresentationFormat>Širokouhlá</PresentationFormat>
  <Paragraphs>132</Paragraphs>
  <Slides>18</Slides>
  <Notes>12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Lucida Sans Unicode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subject/>
  <dc:creator>Dominika Ondrejková</dc:creator>
  <cp:keywords/>
  <dc:description/>
  <cp:lastModifiedBy>Lukáš Marťák</cp:lastModifiedBy>
  <cp:revision>1369</cp:revision>
  <cp:lastPrinted>2021-08-02T11:32:11Z</cp:lastPrinted>
  <dcterms:created xsi:type="dcterms:W3CDTF">2020-02-20T12:04:33Z</dcterms:created>
  <dcterms:modified xsi:type="dcterms:W3CDTF">2022-04-28T07:47:23Z</dcterms:modified>
  <cp:category/>
</cp:coreProperties>
</file>